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280" r:id="rId2"/>
    <p:sldId id="324" r:id="rId3"/>
    <p:sldId id="325" r:id="rId4"/>
    <p:sldId id="322" r:id="rId5"/>
    <p:sldId id="326" r:id="rId6"/>
    <p:sldId id="327" r:id="rId7"/>
    <p:sldId id="262" r:id="rId8"/>
    <p:sldId id="269" r:id="rId9"/>
    <p:sldId id="267" r:id="rId10"/>
    <p:sldId id="260" r:id="rId11"/>
    <p:sldId id="328" r:id="rId12"/>
    <p:sldId id="320" r:id="rId13"/>
    <p:sldId id="272" r:id="rId14"/>
    <p:sldId id="331" r:id="rId15"/>
    <p:sldId id="276" r:id="rId16"/>
    <p:sldId id="298" r:id="rId17"/>
    <p:sldId id="323" r:id="rId18"/>
    <p:sldId id="278" r:id="rId19"/>
    <p:sldId id="263" r:id="rId20"/>
    <p:sldId id="297" r:id="rId21"/>
    <p:sldId id="265" r:id="rId22"/>
    <p:sldId id="264" r:id="rId23"/>
    <p:sldId id="299" r:id="rId24"/>
    <p:sldId id="300" r:id="rId25"/>
    <p:sldId id="304" r:id="rId26"/>
    <p:sldId id="261" r:id="rId27"/>
    <p:sldId id="305" r:id="rId28"/>
    <p:sldId id="306" r:id="rId29"/>
    <p:sldId id="330" r:id="rId30"/>
    <p:sldId id="314" r:id="rId31"/>
    <p:sldId id="329" r:id="rId32"/>
    <p:sldId id="279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Segoe UI Light" panose="020B0502040204020203" pitchFamily="34" charset="0"/>
      <p:regular r:id="rId39"/>
      <p:italic r:id="rId40"/>
    </p:embeddedFont>
    <p:embeddedFont>
      <p:font typeface="Segoe UI" panose="020B0502040204020203" pitchFamily="34" charset="0"/>
      <p:regular r:id="rId41"/>
      <p:bold r:id="rId42"/>
      <p:italic r:id="rId43"/>
      <p:boldItalic r:id="rId44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4179"/>
    <a:srgbClr val="013367"/>
    <a:srgbClr val="319AD3"/>
    <a:srgbClr val="0082C8"/>
    <a:srgbClr val="62B2DD"/>
    <a:srgbClr val="18407A"/>
    <a:srgbClr val="1E457C"/>
    <a:srgbClr val="617CA4"/>
    <a:srgbClr val="194079"/>
    <a:srgbClr val="2A3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Tmavý styl 1 – zvýraznění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Tmavý styl 1 – zvýraznění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Tmavý styl 1 – zvýraznění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Tmavý styl 2 – zvýraznění 5/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Tmavý styl 2 – zvýraznění 1/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4C1A8A3-306A-4EB7-A6B1-4F7E0EB9C5D6}" styleName="Střední styl 3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Střední styl 3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řední styl 3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Světlý styl 1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88" autoAdjust="0"/>
    <p:restoredTop sz="94711" autoAdjust="0"/>
  </p:normalViewPr>
  <p:slideViewPr>
    <p:cSldViewPr>
      <p:cViewPr varScale="1">
        <p:scale>
          <a:sx n="104" d="100"/>
          <a:sy n="104" d="100"/>
        </p:scale>
        <p:origin x="120" y="9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5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013442387526983E-2"/>
          <c:y val="6.3046808675617641E-2"/>
          <c:w val="0.87441147073278702"/>
          <c:h val="0.69001959602651652"/>
        </c:manualLayout>
      </c:layout>
      <c:lineChart>
        <c:grouping val="standard"/>
        <c:varyColors val="0"/>
        <c:ser>
          <c:idx val="0"/>
          <c:order val="0"/>
          <c:tx>
            <c:strRef>
              <c:f>List1!$C$2:$C$16</c:f>
              <c:strCache>
                <c:ptCount val="15"/>
                <c:pt idx="0">
                  <c:v>€ 0</c:v>
                </c:pt>
                <c:pt idx="1">
                  <c:v>€ 0</c:v>
                </c:pt>
                <c:pt idx="2">
                  <c:v>€ 1</c:v>
                </c:pt>
                <c:pt idx="3">
                  <c:v>€ 1</c:v>
                </c:pt>
                <c:pt idx="4">
                  <c:v>€ 1</c:v>
                </c:pt>
                <c:pt idx="5">
                  <c:v>€ 2</c:v>
                </c:pt>
                <c:pt idx="6">
                  <c:v>€ 3</c:v>
                </c:pt>
                <c:pt idx="7">
                  <c:v>€ 5</c:v>
                </c:pt>
                <c:pt idx="8">
                  <c:v>€ 4</c:v>
                </c:pt>
                <c:pt idx="9">
                  <c:v>€ 4</c:v>
                </c:pt>
                <c:pt idx="10">
                  <c:v>€ 5</c:v>
                </c:pt>
                <c:pt idx="11">
                  <c:v>€ 5</c:v>
                </c:pt>
                <c:pt idx="12">
                  <c:v>€ 5</c:v>
                </c:pt>
                <c:pt idx="13">
                  <c:v>€ 3</c:v>
                </c:pt>
                <c:pt idx="14">
                  <c:v>€ 4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dPt>
            <c:idx val="1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3286-4FEA-ADAB-D74F520A95D3}"/>
              </c:ext>
            </c:extLst>
          </c:dPt>
          <c:cat>
            <c:numRef>
              <c:f>List1!$A$2:$A$29</c:f>
              <c:numCache>
                <c:formatCode>General</c:formatCode>
                <c:ptCount val="28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</c:numCache>
            </c:numRef>
          </c:cat>
          <c:val>
            <c:numRef>
              <c:f>List1!$B$2:$B$29</c:f>
              <c:numCache>
                <c:formatCode>#\ ##0" CZK"</c:formatCode>
                <c:ptCount val="28"/>
                <c:pt idx="0">
                  <c:v>4.5</c:v>
                </c:pt>
                <c:pt idx="1">
                  <c:v>12</c:v>
                </c:pt>
                <c:pt idx="2">
                  <c:v>16</c:v>
                </c:pt>
                <c:pt idx="3">
                  <c:v>16</c:v>
                </c:pt>
                <c:pt idx="4">
                  <c:v>33.5</c:v>
                </c:pt>
                <c:pt idx="5">
                  <c:v>49</c:v>
                </c:pt>
                <c:pt idx="6">
                  <c:v>68</c:v>
                </c:pt>
                <c:pt idx="7">
                  <c:v>132</c:v>
                </c:pt>
                <c:pt idx="8">
                  <c:v>116</c:v>
                </c:pt>
                <c:pt idx="9">
                  <c:v>115</c:v>
                </c:pt>
                <c:pt idx="10">
                  <c:v>134</c:v>
                </c:pt>
                <c:pt idx="11">
                  <c:v>131</c:v>
                </c:pt>
                <c:pt idx="12">
                  <c:v>124</c:v>
                </c:pt>
                <c:pt idx="13">
                  <c:v>72</c:v>
                </c:pt>
                <c:pt idx="14">
                  <c:v>110</c:v>
                </c:pt>
                <c:pt idx="15">
                  <c:v>140</c:v>
                </c:pt>
                <c:pt idx="16">
                  <c:v>145</c:v>
                </c:pt>
                <c:pt idx="17">
                  <c:v>161</c:v>
                </c:pt>
                <c:pt idx="18">
                  <c:v>176</c:v>
                </c:pt>
                <c:pt idx="19">
                  <c:v>188</c:v>
                </c:pt>
                <c:pt idx="20">
                  <c:v>206</c:v>
                </c:pt>
                <c:pt idx="21">
                  <c:v>220</c:v>
                </c:pt>
                <c:pt idx="22">
                  <c:v>233</c:v>
                </c:pt>
                <c:pt idx="23">
                  <c:v>250</c:v>
                </c:pt>
                <c:pt idx="24">
                  <c:v>209</c:v>
                </c:pt>
                <c:pt idx="25">
                  <c:v>290</c:v>
                </c:pt>
                <c:pt idx="26">
                  <c:v>383</c:v>
                </c:pt>
                <c:pt idx="27">
                  <c:v>486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286-4FEA-ADAB-D74F520A95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/>
        <c:smooth val="0"/>
        <c:axId val="341022888"/>
        <c:axId val="341023672"/>
      </c:lineChart>
      <c:dateAx>
        <c:axId val="3410228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2820000" vert="horz"/>
          <a:lstStyle/>
          <a:p>
            <a:pPr>
              <a:defRPr sz="1600">
                <a:latin typeface="Segoe UI Light" panose="020B0502040204020203" pitchFamily="34" charset="0"/>
              </a:defRPr>
            </a:pPr>
            <a:endParaRPr lang="cs-CZ"/>
          </a:p>
        </c:txPr>
        <c:crossAx val="341023672"/>
        <c:crosses val="autoZero"/>
        <c:auto val="0"/>
        <c:lblOffset val="10"/>
        <c:baseTimeUnit val="days"/>
        <c:majorUnit val="1"/>
        <c:majorTimeUnit val="days"/>
      </c:dateAx>
      <c:valAx>
        <c:axId val="341023672"/>
        <c:scaling>
          <c:orientation val="minMax"/>
          <c:max val="500"/>
        </c:scaling>
        <c:delete val="0"/>
        <c:axPos val="l"/>
        <c:majorGridlines>
          <c:spPr>
            <a:ln>
              <a:solidFill>
                <a:schemeClr val="bg1">
                  <a:lumMod val="6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Segoe UI Light" panose="020B0502040204020203" pitchFamily="34" charset="0"/>
              </a:defRPr>
            </a:pPr>
            <a:endParaRPr lang="cs-CZ"/>
          </a:p>
        </c:txPr>
        <c:crossAx val="341022888"/>
        <c:crosses val="autoZero"/>
        <c:crossBetween val="between"/>
        <c:majorUnit val="50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cs-CZ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57208676160165"/>
          <c:y val="0.1750299646193158"/>
          <c:w val="0.84878839325975908"/>
          <c:h val="0.60068775641503569"/>
        </c:manualLayout>
      </c:layout>
      <c:lineChart>
        <c:grouping val="standard"/>
        <c:varyColors val="0"/>
        <c:ser>
          <c:idx val="0"/>
          <c:order val="0"/>
          <c:tx>
            <c:strRef>
              <c:f>List1!$C$2:$C$16</c:f>
              <c:strCache>
                <c:ptCount val="1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a</c:v>
                </c:pt>
                <c:pt idx="4">
                  <c:v>b</c:v>
                </c:pt>
                <c:pt idx="5">
                  <c:v>c</c:v>
                </c:pt>
                <c:pt idx="6">
                  <c:v>a</c:v>
                </c:pt>
                <c:pt idx="7">
                  <c:v>b</c:v>
                </c:pt>
                <c:pt idx="8">
                  <c:v>c</c:v>
                </c:pt>
                <c:pt idx="9">
                  <c:v>a</c:v>
                </c:pt>
                <c:pt idx="10">
                  <c:v>b</c:v>
                </c:pt>
                <c:pt idx="11">
                  <c:v>c</c:v>
                </c:pt>
                <c:pt idx="12">
                  <c:v>a</c:v>
                </c:pt>
                <c:pt idx="13">
                  <c:v>b</c:v>
                </c:pt>
                <c:pt idx="14">
                  <c:v>c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Pt>
            <c:idx val="14"/>
            <c:bubble3D val="0"/>
            <c:spPr>
              <a:ln>
                <a:solidFill>
                  <a:srgbClr val="00B0F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69A-4A3F-B11A-C3713A43964F}"/>
              </c:ext>
            </c:extLst>
          </c:dPt>
          <c:dLbls>
            <c:delete val="1"/>
          </c:dLbls>
          <c:cat>
            <c:numRef>
              <c:f>List1!$A$2:$A$29</c:f>
              <c:numCache>
                <c:formatCode>General</c:formatCode>
                <c:ptCount val="28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</c:numCache>
            </c:numRef>
          </c:cat>
          <c:val>
            <c:numRef>
              <c:f>List1!$B$2:$B$29</c:f>
              <c:numCache>
                <c:formatCode>General</c:formatCode>
                <c:ptCount val="28"/>
                <c:pt idx="0">
                  <c:v>22</c:v>
                </c:pt>
                <c:pt idx="1">
                  <c:v>33</c:v>
                </c:pt>
                <c:pt idx="2">
                  <c:v>34</c:v>
                </c:pt>
                <c:pt idx="3">
                  <c:v>33</c:v>
                </c:pt>
                <c:pt idx="4">
                  <c:v>59</c:v>
                </c:pt>
                <c:pt idx="5">
                  <c:v>59</c:v>
                </c:pt>
                <c:pt idx="6">
                  <c:v>60</c:v>
                </c:pt>
                <c:pt idx="7">
                  <c:v>74</c:v>
                </c:pt>
                <c:pt idx="8">
                  <c:v>82</c:v>
                </c:pt>
                <c:pt idx="9">
                  <c:v>82</c:v>
                </c:pt>
                <c:pt idx="10">
                  <c:v>85</c:v>
                </c:pt>
                <c:pt idx="11">
                  <c:v>83</c:v>
                </c:pt>
                <c:pt idx="12">
                  <c:v>89</c:v>
                </c:pt>
                <c:pt idx="13">
                  <c:v>67</c:v>
                </c:pt>
                <c:pt idx="14">
                  <c:v>95</c:v>
                </c:pt>
                <c:pt idx="15">
                  <c:v>115</c:v>
                </c:pt>
                <c:pt idx="16" formatCode="0">
                  <c:v>120</c:v>
                </c:pt>
                <c:pt idx="17" formatCode="0">
                  <c:v>130</c:v>
                </c:pt>
                <c:pt idx="18" formatCode="0&quot; Mil. Kč / &quot;">
                  <c:v>130</c:v>
                </c:pt>
                <c:pt idx="19" formatCode="0&quot; Mil. Kč / &quot;">
                  <c:v>135</c:v>
                </c:pt>
                <c:pt idx="20" formatCode="0&quot; Mil. Kč / &quot;">
                  <c:v>142</c:v>
                </c:pt>
                <c:pt idx="21" formatCode="0&quot; Mil. Kč / &quot;">
                  <c:v>157</c:v>
                </c:pt>
                <c:pt idx="22" formatCode="0&quot; Mil. Kč / &quot;">
                  <c:v>168</c:v>
                </c:pt>
                <c:pt idx="23" formatCode="0&quot; Mil. Kč / &quot;">
                  <c:v>172</c:v>
                </c:pt>
                <c:pt idx="24" formatCode="0&quot; Mil. Kč / &quot;">
                  <c:v>172</c:v>
                </c:pt>
                <c:pt idx="25" formatCode="0&quot; Mil. Kč / &quot;">
                  <c:v>180</c:v>
                </c:pt>
                <c:pt idx="26" formatCode="0&quot; Mil. Kč / &quot;">
                  <c:v>190</c:v>
                </c:pt>
                <c:pt idx="27" formatCode="0&quot; Mil. Kč / &quot;">
                  <c:v>194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69A-4A3F-B11A-C3713A4396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41021320"/>
        <c:axId val="341020144"/>
      </c:lineChart>
      <c:catAx>
        <c:axId val="34102132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-2820000" vert="horz"/>
          <a:lstStyle/>
          <a:p>
            <a:pPr>
              <a:defRPr sz="1400" baseline="0">
                <a:latin typeface="Segoe UI Light" panose="020B0502040204020203" pitchFamily="34" charset="0"/>
              </a:defRPr>
            </a:pPr>
            <a:endParaRPr lang="cs-CZ"/>
          </a:p>
        </c:txPr>
        <c:crossAx val="341020144"/>
        <c:crosses val="autoZero"/>
        <c:auto val="1"/>
        <c:lblAlgn val="ctr"/>
        <c:lblOffset val="100"/>
        <c:tickLblSkip val="1"/>
        <c:noMultiLvlLbl val="0"/>
      </c:catAx>
      <c:valAx>
        <c:axId val="34102014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6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>
                    <a:latin typeface="Segoe UI Light" panose="020B0502040204020203" pitchFamily="34" charset="0"/>
                  </a:defRPr>
                </a:pPr>
                <a:r>
                  <a:rPr lang="cs-CZ" sz="1400">
                    <a:latin typeface="Segoe UI Light" panose="020B0502040204020203" pitchFamily="34" charset="0"/>
                  </a:rPr>
                  <a:t>Poč.</a:t>
                </a:r>
                <a:r>
                  <a:rPr lang="cs-CZ" sz="1400" baseline="0">
                    <a:latin typeface="Segoe UI Light" panose="020B0502040204020203" pitchFamily="34" charset="0"/>
                  </a:rPr>
                  <a:t> zaměstnanců / No. of employees</a:t>
                </a:r>
                <a:endParaRPr lang="cs-CZ" sz="1400">
                  <a:latin typeface="Segoe UI Light" panose="020B0502040204020203" pitchFamily="34" charset="0"/>
                </a:endParaRPr>
              </a:p>
            </c:rich>
          </c:tx>
          <c:layout>
            <c:manualLayout>
              <c:xMode val="edge"/>
              <c:yMode val="edge"/>
              <c:x val="1.8991353901854038E-2"/>
              <c:y val="0.1011608731927389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Segoe UI Light" panose="020B0502040204020203" pitchFamily="34" charset="0"/>
              </a:defRPr>
            </a:pPr>
            <a:endParaRPr lang="cs-CZ"/>
          </a:p>
        </c:txPr>
        <c:crossAx val="341021320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cs-CZ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8236436014139163"/>
          <c:y val="0.309355219984358"/>
          <c:w val="0.27362956602617672"/>
          <c:h val="0.62845840792828589"/>
        </c:manualLayout>
      </c:layout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Sloupec2</c:v>
                </c:pt>
              </c:strCache>
            </c:strRef>
          </c:tx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825500"/>
            </a:effectLst>
            <a:scene3d>
              <a:camera prst="orthographicFront"/>
              <a:lightRig rig="threePt" dir="t"/>
            </a:scene3d>
            <a:sp3d>
              <a:bevelT/>
              <a:bevelB prst="angle"/>
            </a:sp3d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825500"/>
              </a:effectLst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28E-4494-B056-414463E10313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825500"/>
              </a:effectLst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28E-4494-B056-414463E10313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825500"/>
              </a:effectLst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28E-4494-B056-414463E10313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825500"/>
              </a:effectLst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28E-4494-B056-414463E10313}"/>
              </c:ext>
            </c:extLst>
          </c:dPt>
          <c:dPt>
            <c:idx val="4"/>
            <c:bubble3D val="0"/>
            <c:spPr>
              <a:solidFill>
                <a:srgbClr val="34E60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825500"/>
              </a:effectLst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28E-4494-B056-414463E10313}"/>
              </c:ext>
            </c:extLst>
          </c:dPt>
          <c:dPt>
            <c:idx val="5"/>
            <c:bubble3D val="0"/>
            <c:spPr>
              <a:solidFill>
                <a:srgbClr val="F79646">
                  <a:lumMod val="7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825500"/>
              </a:effectLst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28E-4494-B056-414463E10313}"/>
              </c:ext>
            </c:extLst>
          </c:dPt>
          <c:dPt>
            <c:idx val="6"/>
            <c:bubble3D val="0"/>
            <c:spPr>
              <a:solidFill>
                <a:srgbClr val="C0504D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825500"/>
              </a:effectLst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28E-4494-B056-414463E10313}"/>
              </c:ext>
            </c:extLst>
          </c:dPt>
          <c:dPt>
            <c:idx val="7"/>
            <c:bubble3D val="0"/>
            <c:spPr>
              <a:solidFill>
                <a:srgbClr val="C0504D">
                  <a:lumMod val="50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825500"/>
              </a:effectLst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F28E-4494-B056-414463E10313}"/>
              </c:ext>
            </c:extLst>
          </c:dPt>
          <c:cat>
            <c:strRef>
              <c:f>List1!$A$2:$A$8</c:f>
              <c:strCache>
                <c:ptCount val="7"/>
                <c:pt idx="0">
                  <c:v>Komponenty servomotorů  Servomotor components</c:v>
                </c:pt>
                <c:pt idx="1">
                  <c:v>Komponenty vědeckých přístrojů  Scientific device components</c:v>
                </c:pt>
                <c:pt idx="2">
                  <c:v>Potravinářský průmysl Food industry</c:v>
                </c:pt>
                <c:pt idx="3">
                  <c:v>Stroje / Machinery</c:v>
                </c:pt>
                <c:pt idx="4">
                  <c:v>Letecký průmysl</c:v>
                </c:pt>
                <c:pt idx="5">
                  <c:v>Petrochemický průmysl  Petrochemical industry</c:v>
                </c:pt>
                <c:pt idx="6">
                  <c:v>Ostatní</c:v>
                </c:pt>
              </c:strCache>
            </c:strRef>
          </c:cat>
          <c:val>
            <c:numRef>
              <c:f>List1!$B$2:$B$9</c:f>
              <c:numCache>
                <c:formatCode>General</c:formatCode>
                <c:ptCount val="8"/>
                <c:pt idx="0">
                  <c:v>16</c:v>
                </c:pt>
                <c:pt idx="1">
                  <c:v>52</c:v>
                </c:pt>
                <c:pt idx="2">
                  <c:v>23</c:v>
                </c:pt>
                <c:pt idx="3">
                  <c:v>4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F28E-4494-B056-414463E103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32"/>
        <c:holeSize val="44"/>
      </c:doughnutChart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>
      <a:softEdge rad="0"/>
    </a:effectLst>
    <a:scene3d>
      <a:camera prst="orthographicFront"/>
      <a:lightRig rig="threePt" dir="t"/>
    </a:scene3d>
    <a:sp3d>
      <a:bevelT prst="relaxedInset"/>
    </a:sp3d>
  </c:spPr>
  <c:txPr>
    <a:bodyPr/>
    <a:lstStyle/>
    <a:p>
      <a:pPr algn="ctr" rtl="0"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cs-CZ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848093202520595"/>
          <c:y val="0.31279260721309693"/>
          <c:w val="0.24502569044210881"/>
          <c:h val="0.5378860676765117"/>
        </c:manualLayout>
      </c:layout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987-4B9E-B90D-F188CB1413A1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987-4B9E-B90D-F188CB1413A1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987-4B9E-B90D-F188CB1413A1}"/>
              </c:ext>
            </c:extLst>
          </c:dPt>
          <c:dPt>
            <c:idx val="3"/>
            <c:bubble3D val="0"/>
            <c:spPr>
              <a:solidFill>
                <a:srgbClr val="33CC3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987-4B9E-B90D-F188CB1413A1}"/>
              </c:ext>
            </c:extLst>
          </c:dPt>
          <c:dPt>
            <c:idx val="4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987-4B9E-B90D-F188CB1413A1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987-4B9E-B90D-F188CB1413A1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987-4B9E-B90D-F188CB1413A1}"/>
              </c:ext>
            </c:extLst>
          </c:dPt>
          <c:cat>
            <c:strRef>
              <c:f>List1!$A$2:$A$8</c:f>
              <c:strCache>
                <c:ptCount val="7"/>
                <c:pt idx="0">
                  <c:v>Česká Republika / Czech Republic</c:v>
                </c:pt>
                <c:pt idx="1">
                  <c:v>Norsko</c:v>
                </c:pt>
                <c:pt idx="2">
                  <c:v>Francie</c:v>
                </c:pt>
                <c:pt idx="3">
                  <c:v>Rakousko</c:v>
                </c:pt>
                <c:pt idx="4">
                  <c:v>Dánsko</c:v>
                </c:pt>
                <c:pt idx="5">
                  <c:v>Švýcarsko</c:v>
                </c:pt>
                <c:pt idx="6">
                  <c:v>USA</c:v>
                </c:pt>
              </c:strCache>
            </c:strRef>
          </c:cat>
          <c:val>
            <c:numRef>
              <c:f>List1!$B$2:$B$8</c:f>
              <c:numCache>
                <c:formatCode>0" %"</c:formatCode>
                <c:ptCount val="7"/>
                <c:pt idx="0">
                  <c:v>62</c:v>
                </c:pt>
                <c:pt idx="1">
                  <c:v>23</c:v>
                </c:pt>
                <c:pt idx="2">
                  <c:v>10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8987-4B9E-B90D-F188CB1413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10"/>
        <c:holeSize val="50"/>
      </c:doughnutChart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cs-CZ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091CA7-29C4-48B2-A980-94EB962DD6BF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21F4347-7C35-4F0C-8ACE-2DD082FBD699}" type="pres">
      <dgm:prSet presAssocID="{BF091CA7-29C4-48B2-A980-94EB962DD6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</dgm:ptLst>
  <dgm:cxnLst>
    <dgm:cxn modelId="{17E3E982-49C1-44E4-8549-C4BBF08326EF}" type="presOf" srcId="{BF091CA7-29C4-48B2-A980-94EB962DD6BF}" destId="{A21F4347-7C35-4F0C-8ACE-2DD082FBD69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091CA7-29C4-48B2-A980-94EB962DD6BF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21F4347-7C35-4F0C-8ACE-2DD082FBD699}" type="pres">
      <dgm:prSet presAssocID="{BF091CA7-29C4-48B2-A980-94EB962DD6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</dgm:ptLst>
  <dgm:cxnLst>
    <dgm:cxn modelId="{41AB984B-489D-4A90-9F38-F4924EB1BF07}" type="presOf" srcId="{BF091CA7-29C4-48B2-A980-94EB962DD6BF}" destId="{A21F4347-7C35-4F0C-8ACE-2DD082FBD69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091CA7-29C4-48B2-A980-94EB962DD6BF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21F4347-7C35-4F0C-8ACE-2DD082FBD699}" type="pres">
      <dgm:prSet presAssocID="{BF091CA7-29C4-48B2-A980-94EB962DD6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</dgm:ptLst>
  <dgm:cxnLst>
    <dgm:cxn modelId="{DF5638F9-994B-41FE-827D-61D05CF2FB26}" type="presOf" srcId="{BF091CA7-29C4-48B2-A980-94EB962DD6BF}" destId="{A21F4347-7C35-4F0C-8ACE-2DD082FBD69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0.14175</cdr:x>
      <cdr:y>0.17719</cdr:y>
    </cdr:from>
    <cdr:to>
      <cdr:x>0.29175</cdr:x>
      <cdr:y>0.40219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864096" y="72008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0.04525</cdr:x>
      <cdr:y>0.12403</cdr:y>
    </cdr:from>
    <cdr:to>
      <cdr:x>0.19007</cdr:x>
      <cdr:y>0.69102</cdr:y>
    </cdr:to>
    <cdr:sp macro="" textlink="">
      <cdr:nvSpPr>
        <cdr:cNvPr id="4" name="TextovéPole 3"/>
        <cdr:cNvSpPr txBox="1"/>
      </cdr:nvSpPr>
      <cdr:spPr>
        <a:xfrm xmlns:a="http://schemas.openxmlformats.org/drawingml/2006/main">
          <a:off x="360040" y="504056"/>
          <a:ext cx="1152128" cy="23042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0.38673</cdr:x>
      <cdr:y>1</cdr:y>
    </cdr:from>
    <cdr:to>
      <cdr:x>0.38673</cdr:x>
      <cdr:y>1</cdr:y>
    </cdr:to>
    <cdr:grpSp>
      <cdr:nvGrpSpPr>
        <cdr:cNvPr id="12" name="Skupina 11">
          <a:extLst xmlns:a="http://schemas.openxmlformats.org/drawingml/2006/main">
            <a:ext uri="{FF2B5EF4-FFF2-40B4-BE49-F238E27FC236}">
              <a16:creationId xmlns:a16="http://schemas.microsoft.com/office/drawing/2014/main" xmlns="" id="{7A05D430-8723-460C-AC63-99C8E350A503}"/>
            </a:ext>
          </a:extLst>
        </cdr:cNvPr>
        <cdr:cNvGrpSpPr/>
      </cdr:nvGrpSpPr>
      <cdr:grpSpPr>
        <a:xfrm xmlns:a="http://schemas.openxmlformats.org/drawingml/2006/main">
          <a:off x="3550379" y="3507854"/>
          <a:ext cx="0" cy="0"/>
          <a:chOff x="3550379" y="3507854"/>
          <a:chExt cx="0" cy="0"/>
        </a:xfrm>
        <a:scene3d xmlns:a="http://schemas.openxmlformats.org/drawingml/2006/main">
          <a:camera prst="orthographicFront"/>
          <a:lightRig rig="flat" dir="t"/>
        </a:scene3d>
      </cdr:grpSpPr>
    </cdr:grpSp>
  </cdr:relSizeAnchor>
  <cdr:relSizeAnchor xmlns:cdr="http://schemas.openxmlformats.org/drawingml/2006/chartDrawing">
    <cdr:from>
      <cdr:x>0.84167</cdr:x>
      <cdr:y>0.86958</cdr:y>
    </cdr:from>
    <cdr:to>
      <cdr:x>0.97435</cdr:x>
      <cdr:y>0.93861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7272808" y="2743762"/>
          <a:ext cx="1146483" cy="2178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0.9</cdr:x>
      <cdr:y>0.91522</cdr:y>
    </cdr:from>
    <cdr:to>
      <cdr:x>1</cdr:x>
      <cdr:y>0.93804</cdr:y>
    </cdr:to>
    <cdr:sp macro="" textlink="">
      <cdr:nvSpPr>
        <cdr:cNvPr id="5" name="TextovéPole 4"/>
        <cdr:cNvSpPr txBox="1"/>
      </cdr:nvSpPr>
      <cdr:spPr>
        <a:xfrm xmlns:a="http://schemas.openxmlformats.org/drawingml/2006/main">
          <a:off x="7776864" y="2887778"/>
          <a:ext cx="864096" cy="720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0.81989</cdr:x>
      <cdr:y>0.8924</cdr:y>
    </cdr:from>
    <cdr:to>
      <cdr:x>0.99284</cdr:x>
      <cdr:y>0.98369</cdr:y>
    </cdr:to>
    <cdr:sp macro="" textlink="">
      <cdr:nvSpPr>
        <cdr:cNvPr id="13" name="TextovéPole 12"/>
        <cdr:cNvSpPr txBox="1"/>
      </cdr:nvSpPr>
      <cdr:spPr>
        <a:xfrm xmlns:a="http://schemas.openxmlformats.org/drawingml/2006/main">
          <a:off x="7084608" y="2815772"/>
          <a:ext cx="1494521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400"/>
        </a:p>
      </cdr:txBody>
    </cdr:sp>
  </cdr:relSizeAnchor>
  <cdr:relSizeAnchor xmlns:cdr="http://schemas.openxmlformats.org/drawingml/2006/chartDrawing">
    <cdr:from>
      <cdr:x>0.12631</cdr:x>
      <cdr:y>0.66419</cdr:y>
    </cdr:from>
    <cdr:to>
      <cdr:x>0.23214</cdr:x>
      <cdr:y>0.95399</cdr:y>
    </cdr:to>
    <cdr:sp macro="" textlink="">
      <cdr:nvSpPr>
        <cdr:cNvPr id="15" name="TextovéPole 14"/>
        <cdr:cNvSpPr txBox="1"/>
      </cdr:nvSpPr>
      <cdr:spPr>
        <a:xfrm xmlns:a="http://schemas.openxmlformats.org/drawingml/2006/main">
          <a:off x="1091471" y="20956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0.0082</cdr:x>
      <cdr:y>0.08944</cdr:y>
    </cdr:from>
    <cdr:to>
      <cdr:x>0.11228</cdr:x>
      <cdr:y>0.37337</cdr:y>
    </cdr:to>
    <cdr:sp macro="" textlink="">
      <cdr:nvSpPr>
        <cdr:cNvPr id="18" name="TextovéPole 17"/>
        <cdr:cNvSpPr txBox="1"/>
      </cdr:nvSpPr>
      <cdr:spPr>
        <a:xfrm xmlns:a="http://schemas.openxmlformats.org/drawingml/2006/main">
          <a:off x="72008" y="2880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0.00791</cdr:x>
      <cdr:y>0.08944</cdr:y>
    </cdr:from>
    <cdr:to>
      <cdr:x>0.0489</cdr:x>
      <cdr:y>0.62247</cdr:y>
    </cdr:to>
    <cdr:sp macro="" textlink="">
      <cdr:nvSpPr>
        <cdr:cNvPr id="19" name="TextovéPole 18"/>
        <cdr:cNvSpPr txBox="1"/>
      </cdr:nvSpPr>
      <cdr:spPr>
        <a:xfrm xmlns:a="http://schemas.openxmlformats.org/drawingml/2006/main">
          <a:off x="69471" y="288032"/>
          <a:ext cx="360096" cy="17166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none" rtlCol="0"/>
        <a:lstStyle xmlns:a="http://schemas.openxmlformats.org/drawingml/2006/main"/>
        <a:p xmlns:a="http://schemas.openxmlformats.org/drawingml/2006/main">
          <a:r>
            <a:rPr lang="cs-CZ" sz="1400" b="1">
              <a:latin typeface="Segoe UI Light" panose="020B0502040204020203" pitchFamily="34" charset="0"/>
            </a:rPr>
            <a:t>Milionů / Millions CZK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0.14175</cdr:x>
      <cdr:y>0.17719</cdr:y>
    </cdr:from>
    <cdr:to>
      <cdr:x>0.29175</cdr:x>
      <cdr:y>0.40219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864096" y="72008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0.04525</cdr:x>
      <cdr:y>0.12403</cdr:y>
    </cdr:from>
    <cdr:to>
      <cdr:x>0.19007</cdr:x>
      <cdr:y>0.69102</cdr:y>
    </cdr:to>
    <cdr:sp macro="" textlink="">
      <cdr:nvSpPr>
        <cdr:cNvPr id="4" name="TextovéPole 3"/>
        <cdr:cNvSpPr txBox="1"/>
      </cdr:nvSpPr>
      <cdr:spPr>
        <a:xfrm xmlns:a="http://schemas.openxmlformats.org/drawingml/2006/main">
          <a:off x="360040" y="504056"/>
          <a:ext cx="1152128" cy="23042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0.78992</cdr:x>
      <cdr:y>0.90385</cdr:y>
    </cdr:from>
    <cdr:to>
      <cdr:x>0.96639</cdr:x>
      <cdr:y>0.98385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6768752" y="3384376"/>
          <a:ext cx="1512168" cy="2995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4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0.46053</cdr:x>
      <cdr:y>0.72979</cdr:y>
    </cdr:from>
    <cdr:to>
      <cdr:x>0.71053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2520280" y="2469600"/>
          <a:ext cx="1368152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0.06832</cdr:x>
      <cdr:y>0.22141</cdr:y>
    </cdr:from>
    <cdr:to>
      <cdr:x>0.34025</cdr:x>
      <cdr:y>0.35466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560868" y="886974"/>
          <a:ext cx="2232248" cy="5337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0.14876</cdr:x>
      <cdr:y>0.32883</cdr:y>
    </cdr:from>
    <cdr:to>
      <cdr:x>0.25371</cdr:x>
      <cdr:y>0.55921</cdr:y>
    </cdr:to>
    <cdr:sp macro="" textlink="">
      <cdr:nvSpPr>
        <cdr:cNvPr id="11" name="TextovéPole 10"/>
        <cdr:cNvSpPr txBox="1"/>
      </cdr:nvSpPr>
      <cdr:spPr>
        <a:xfrm xmlns:a="http://schemas.openxmlformats.org/drawingml/2006/main">
          <a:off x="1296144" y="130512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771B8-FB07-4C9C-9863-A1822B84BA35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5866-EF22-419F-ACC9-23B92CC37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480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90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7923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342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426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354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741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6358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82749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09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9970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82749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36748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097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196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7593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7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59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008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17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904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54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39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0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15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1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99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9B023-3C21-4BE3-9031-11A8FD98841C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92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chart" Target="../charts/chart4.xm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5.png"/><Relationship Id="rId26" Type="http://schemas.openxmlformats.org/officeDocument/2006/relationships/image" Target="../media/image52.png"/><Relationship Id="rId3" Type="http://schemas.openxmlformats.org/officeDocument/2006/relationships/image" Target="../media/image32.png"/><Relationship Id="rId21" Type="http://schemas.openxmlformats.org/officeDocument/2006/relationships/image" Target="../media/image48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microsoft.com/office/2007/relationships/hdphoto" Target="../media/hdphoto8.wdp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4.png"/><Relationship Id="rId20" Type="http://schemas.openxmlformats.org/officeDocument/2006/relationships/image" Target="../media/image47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0.gif"/><Relationship Id="rId5" Type="http://schemas.openxmlformats.org/officeDocument/2006/relationships/image" Target="../media/image34.png"/><Relationship Id="rId15" Type="http://schemas.microsoft.com/office/2007/relationships/hdphoto" Target="../media/hdphoto7.wdp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39.png"/><Relationship Id="rId19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microsoft.com/office/2007/relationships/hdphoto" Target="../media/hdphoto9.wdp"/><Relationship Id="rId27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9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8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64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microsoft.com/office/2007/relationships/hdphoto" Target="../media/hdphoto10.wdp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62.png"/><Relationship Id="rId1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8.png"/><Relationship Id="rId3" Type="http://schemas.openxmlformats.org/officeDocument/2006/relationships/image" Target="../media/image80.png"/><Relationship Id="rId7" Type="http://schemas.microsoft.com/office/2007/relationships/hdphoto" Target="../media/hdphoto13.wdp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0" Type="http://schemas.openxmlformats.org/officeDocument/2006/relationships/image" Target="../media/image85.jpeg"/><Relationship Id="rId4" Type="http://schemas.openxmlformats.org/officeDocument/2006/relationships/image" Target="../media/image81.png"/><Relationship Id="rId9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jpeg"/><Relationship Id="rId9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6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0" Type="http://schemas.microsoft.com/office/2007/relationships/hdphoto" Target="../media/hdphoto15.wdp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6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11" Type="http://schemas.microsoft.com/office/2007/relationships/hdphoto" Target="../media/hdphoto16.wdp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gif"/><Relationship Id="rId3" Type="http://schemas.openxmlformats.org/officeDocument/2006/relationships/image" Target="../media/image126.pn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11" Type="http://schemas.openxmlformats.org/officeDocument/2006/relationships/image" Target="../media/image133.png"/><Relationship Id="rId5" Type="http://schemas.openxmlformats.org/officeDocument/2006/relationships/image" Target="../media/image128.jpeg"/><Relationship Id="rId10" Type="http://schemas.openxmlformats.org/officeDocument/2006/relationships/image" Target="../media/image132.png"/><Relationship Id="rId4" Type="http://schemas.openxmlformats.org/officeDocument/2006/relationships/image" Target="../media/image127.png"/><Relationship Id="rId9" Type="http://schemas.openxmlformats.org/officeDocument/2006/relationships/image" Target="../media/image1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4.png"/><Relationship Id="rId7" Type="http://schemas.microsoft.com/office/2007/relationships/hdphoto" Target="../media/hdphoto19.wdp"/><Relationship Id="rId12" Type="http://schemas.microsoft.com/office/2007/relationships/hdphoto" Target="../media/hdphoto21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11" Type="http://schemas.openxmlformats.org/officeDocument/2006/relationships/image" Target="../media/image140.png"/><Relationship Id="rId5" Type="http://schemas.openxmlformats.org/officeDocument/2006/relationships/image" Target="../media/image136.png"/><Relationship Id="rId10" Type="http://schemas.microsoft.com/office/2007/relationships/hdphoto" Target="../media/hdphoto20.wdp"/><Relationship Id="rId4" Type="http://schemas.openxmlformats.org/officeDocument/2006/relationships/image" Target="../media/image135.png"/><Relationship Id="rId9" Type="http://schemas.openxmlformats.org/officeDocument/2006/relationships/image" Target="../media/image1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jpeg"/><Relationship Id="rId10" Type="http://schemas.openxmlformats.org/officeDocument/2006/relationships/image" Target="../media/image160.png"/><Relationship Id="rId4" Type="http://schemas.openxmlformats.org/officeDocument/2006/relationships/image" Target="../media/image154.jpeg"/><Relationship Id="rId9" Type="http://schemas.openxmlformats.org/officeDocument/2006/relationships/image" Target="../media/image1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0.jp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9.jpeg"/><Relationship Id="rId5" Type="http://schemas.openxmlformats.org/officeDocument/2006/relationships/image" Target="../media/image168.jp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jpe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11" Type="http://schemas.openxmlformats.org/officeDocument/2006/relationships/image" Target="../media/image180.png"/><Relationship Id="rId5" Type="http://schemas.openxmlformats.org/officeDocument/2006/relationships/image" Target="../media/image175.jpeg"/><Relationship Id="rId10" Type="http://schemas.microsoft.com/office/2007/relationships/hdphoto" Target="../media/hdphoto22.wdp"/><Relationship Id="rId4" Type="http://schemas.openxmlformats.org/officeDocument/2006/relationships/image" Target="../media/image174.jpeg"/><Relationship Id="rId9" Type="http://schemas.openxmlformats.org/officeDocument/2006/relationships/image" Target="../media/image1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g"/><Relationship Id="rId13" Type="http://schemas.openxmlformats.org/officeDocument/2006/relationships/image" Target="../media/image189.png"/><Relationship Id="rId3" Type="http://schemas.openxmlformats.org/officeDocument/2006/relationships/image" Target="../media/image175.jpeg"/><Relationship Id="rId7" Type="http://schemas.openxmlformats.org/officeDocument/2006/relationships/image" Target="../media/image183.jpg"/><Relationship Id="rId12" Type="http://schemas.openxmlformats.org/officeDocument/2006/relationships/image" Target="../media/image1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g"/><Relationship Id="rId11" Type="http://schemas.openxmlformats.org/officeDocument/2006/relationships/image" Target="../media/image187.jpeg"/><Relationship Id="rId5" Type="http://schemas.openxmlformats.org/officeDocument/2006/relationships/image" Target="../media/image181.png"/><Relationship Id="rId15" Type="http://schemas.openxmlformats.org/officeDocument/2006/relationships/image" Target="../media/image191.png"/><Relationship Id="rId10" Type="http://schemas.openxmlformats.org/officeDocument/2006/relationships/image" Target="../media/image186.jpeg"/><Relationship Id="rId4" Type="http://schemas.openxmlformats.org/officeDocument/2006/relationships/image" Target="../media/image176.jpeg"/><Relationship Id="rId9" Type="http://schemas.openxmlformats.org/officeDocument/2006/relationships/image" Target="../media/image185.jpeg"/><Relationship Id="rId14" Type="http://schemas.openxmlformats.org/officeDocument/2006/relationships/image" Target="../media/image1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hyperlink" Target="mailto:info@startech-ricany.cz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jpe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2.jpeg"/><Relationship Id="rId3" Type="http://schemas.openxmlformats.org/officeDocument/2006/relationships/chart" Target="../charts/chart3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0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diagramData" Target="../diagrams/data1.xml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f 14"/>
          <p:cNvGraphicFramePr/>
          <p:nvPr>
            <p:extLst>
              <p:ext uri="{D42A27DB-BD31-4B8C-83A1-F6EECF244321}">
                <p14:modId xmlns:p14="http://schemas.microsoft.com/office/powerpoint/2010/main" val="3076195789"/>
              </p:ext>
            </p:extLst>
          </p:nvPr>
        </p:nvGraphicFramePr>
        <p:xfrm>
          <a:off x="-1044624" y="915566"/>
          <a:ext cx="8712968" cy="3969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Přímá spojnice 8"/>
          <p:cNvCxnSpPr>
            <a:cxnSpLocks/>
          </p:cNvCxnSpPr>
          <p:nvPr/>
        </p:nvCxnSpPr>
        <p:spPr>
          <a:xfrm flipH="1">
            <a:off x="2267744" y="3256141"/>
            <a:ext cx="813892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>
            <a:cxnSpLocks/>
            <a:endCxn id="3" idx="1"/>
          </p:cNvCxnSpPr>
          <p:nvPr/>
        </p:nvCxnSpPr>
        <p:spPr>
          <a:xfrm>
            <a:off x="4865821" y="3435846"/>
            <a:ext cx="755655" cy="299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>
            <a:cxnSpLocks/>
          </p:cNvCxnSpPr>
          <p:nvPr/>
        </p:nvCxnSpPr>
        <p:spPr>
          <a:xfrm flipV="1">
            <a:off x="4218545" y="1997355"/>
            <a:ext cx="713495" cy="358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>
            <a:cxnSpLocks/>
          </p:cNvCxnSpPr>
          <p:nvPr/>
        </p:nvCxnSpPr>
        <p:spPr>
          <a:xfrm flipV="1">
            <a:off x="4740571" y="2618005"/>
            <a:ext cx="794243" cy="329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>
            <a:cxnSpLocks/>
          </p:cNvCxnSpPr>
          <p:nvPr/>
        </p:nvCxnSpPr>
        <p:spPr>
          <a:xfrm flipV="1">
            <a:off x="4932040" y="3181187"/>
            <a:ext cx="602774" cy="1166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>
            <a:cxnSpLocks/>
          </p:cNvCxnSpPr>
          <p:nvPr/>
        </p:nvCxnSpPr>
        <p:spPr>
          <a:xfrm>
            <a:off x="4932040" y="3499530"/>
            <a:ext cx="750982" cy="807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>
            <a:extLst>
              <a:ext uri="{FF2B5EF4-FFF2-40B4-BE49-F238E27FC236}">
                <a16:creationId xmlns:a16="http://schemas.microsoft.com/office/drawing/2014/main" xmlns="" id="{E07C36B2-15D5-4AD4-8F85-DA8053D7EA06}"/>
              </a:ext>
            </a:extLst>
          </p:cNvPr>
          <p:cNvCxnSpPr>
            <a:cxnSpLocks/>
          </p:cNvCxnSpPr>
          <p:nvPr/>
        </p:nvCxnSpPr>
        <p:spPr>
          <a:xfrm>
            <a:off x="4862927" y="3531473"/>
            <a:ext cx="380721" cy="1200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2411760" y="12347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323528" y="1054065"/>
            <a:ext cx="7689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Rozdělení výroby dle států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division according to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countries</a:t>
            </a:r>
            <a:r>
              <a:rPr lang="en-US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5" y="2985373"/>
            <a:ext cx="2160270" cy="5461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476" y="3462142"/>
            <a:ext cx="1656080" cy="5461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803" y="2338048"/>
            <a:ext cx="1654810" cy="5461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25977"/>
            <a:ext cx="1654810" cy="5461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803" y="2900095"/>
            <a:ext cx="1654810" cy="5461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053" y="3997893"/>
            <a:ext cx="1799590" cy="546100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563873"/>
            <a:ext cx="12954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2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" fill="hold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" fill="hold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40" fill="hold"/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40" fill="hold"/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40" fill="hold"/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40" fill="hold"/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40" fill="hold"/>
                                        <p:tgtEl>
                                          <p:spTgt spid="1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40" fill="hold"/>
                                        <p:tgtEl>
                                          <p:spTgt spid="1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40" fill="hold"/>
                                        <p:tgtEl>
                                          <p:spTgt spid="1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40" fill="hold"/>
                                        <p:tgtEl>
                                          <p:spTgt spid="1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40" fill="hold"/>
                                        <p:tgtEl>
                                          <p:spTgt spid="1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40" fill="hold"/>
                                        <p:tgtEl>
                                          <p:spTgt spid="1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4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40" fill="hold"/>
                                        <p:tgtEl>
                                          <p:spTgt spid="1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40" fill="hold"/>
                                        <p:tgtEl>
                                          <p:spTgt spid="1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8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40" fill="hold"/>
                                        <p:tgtEl>
                                          <p:spTgt spid="1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40" fill="hold"/>
                                        <p:tgtEl>
                                          <p:spTgt spid="1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2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2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2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2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2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2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2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82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32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62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12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42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92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22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Chart bld="category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9540" y="1059582"/>
            <a:ext cx="795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Kl</a:t>
            </a:r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íčové kompetence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Key competencies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411760" y="12347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16973"/>
            <a:ext cx="467345" cy="252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236" y="1717186"/>
            <a:ext cx="462764" cy="252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85396" y="1716973"/>
            <a:ext cx="4207631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 moderních technologií (CNC stroje, CAD/CAM systémy, pokročilé počítačové informační systémy...)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Procesy a systém řízení kvality odpovídající normám pro letecký a kosmický průmysl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Vysoce kvalifikovaný tým zaměstnanců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Předvýrobní i povýrobní technická podpora zákazníků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Pružnost, individuální přístup k požadavkům zákazníků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Kooperace s ověřenými a zkušenými  subdodavateli (povrchové úpravy, tepelné úpravy...)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Krátké dodací lhůty, schopnost akceptování všech běžných systémů dodávek (KANBAN, JUST in TIME...)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Konkurenceschopné ceny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4555555" y="1716973"/>
            <a:ext cx="4437856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modern technologies (CNC machines, CAD/CAM, advanced computer information systems...)</a:t>
            </a:r>
            <a:endParaRPr lang="cs-CZ" sz="1200">
              <a:solidFill>
                <a:srgbClr val="2A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 and quality management system per aerospace standards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qualified staff</a:t>
            </a:r>
            <a:endParaRPr lang="cs-CZ" sz="1200">
              <a:solidFill>
                <a:srgbClr val="2A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postproduction technical customers support 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Flexibility. Individual approach to customer's requests 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Cooperations with verified and experienced subcontractors (surface treatments, heat treatments...)</a:t>
            </a:r>
            <a:endParaRPr lang="cs-CZ" sz="1200">
              <a:solidFill>
                <a:srgbClr val="2A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delivery times, ability to accept any common delivery system (KANBAN, JUST in TIME...)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prices</a:t>
            </a:r>
          </a:p>
        </p:txBody>
      </p:sp>
    </p:spTree>
    <p:extLst>
      <p:ext uri="{BB962C8B-B14F-4D97-AF65-F5344CB8AC3E}">
        <p14:creationId xmlns:p14="http://schemas.microsoft.com/office/powerpoint/2010/main" val="10604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ulk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821054"/>
              </p:ext>
            </p:extLst>
          </p:nvPr>
        </p:nvGraphicFramePr>
        <p:xfrm>
          <a:off x="349964" y="1563638"/>
          <a:ext cx="8794036" cy="3138626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42479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460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8346">
                <a:tc>
                  <a:txBody>
                    <a:bodyPr/>
                    <a:lstStyle/>
                    <a:p>
                      <a:pPr marL="0" indent="0">
                        <a:buClr>
                          <a:schemeClr val="bg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cs-CZ" sz="1300" b="1" smtClean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17x </a:t>
                      </a:r>
                      <a:r>
                        <a:rPr lang="cs-CZ" sz="1300" b="1" dirty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Soustruhy </a:t>
                      </a:r>
                      <a:r>
                        <a:rPr lang="cs-CZ" sz="1300" b="0" dirty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cs-CZ" sz="1300" b="0" dirty="0" err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lathes</a:t>
                      </a:r>
                      <a:endParaRPr lang="cs-CZ" sz="1300" b="0" dirty="0">
                        <a:ln w="12700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100" b="0" dirty="0">
                        <a:ln w="12700">
                          <a:noFill/>
                          <a:prstDash val="solid"/>
                        </a:ln>
                        <a:latin typeface="Segoe UI Light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indent="0">
                        <a:buClr>
                          <a:srgbClr val="319AD3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cs-CZ" sz="1300" b="1" smtClean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26x</a:t>
                      </a:r>
                      <a:r>
                        <a:rPr lang="cs-CZ" sz="1300" b="1" baseline="0" smtClean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00" b="1" baseline="0" dirty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cs-CZ" sz="1300" b="1" dirty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Frézky </a:t>
                      </a:r>
                      <a:r>
                        <a:rPr lang="cs-CZ" sz="1300" b="0" dirty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cs-CZ" sz="1300" b="0" dirty="0" err="1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milling</a:t>
                      </a:r>
                      <a:r>
                        <a:rPr lang="cs-CZ" sz="1300" b="0" baseline="0" dirty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00" b="0" baseline="0" dirty="0" err="1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machines</a:t>
                      </a:r>
                      <a:endParaRPr lang="cs-CZ" sz="1300" b="0" baseline="0" dirty="0">
                        <a:ln w="12700">
                          <a:noFill/>
                          <a:prstDash val="solid"/>
                        </a:ln>
                        <a:solidFill>
                          <a:srgbClr val="1E457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Clr>
                          <a:srgbClr val="319AD3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cs-CZ" sz="1300" b="0" baseline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US" sz="1300" b="0" baseline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000" b="0" i="1" baseline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cs-CZ" sz="1000" b="0" i="1" baseline="0" smtClean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18x </a:t>
                      </a:r>
                      <a:r>
                        <a:rPr lang="cs-CZ" sz="1000" b="0" i="1" baseline="0" dirty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5-osé / 5-axes)</a:t>
                      </a:r>
                      <a:endParaRPr lang="cs-CZ" sz="1000" b="0" i="1" dirty="0">
                        <a:ln w="12700">
                          <a:noFill/>
                          <a:prstDash val="solid"/>
                        </a:ln>
                        <a:solidFill>
                          <a:srgbClr val="1E457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sz="1100" b="0" dirty="0">
                        <a:ln w="12700">
                          <a:noFill/>
                          <a:prstDash val="solid"/>
                        </a:ln>
                        <a:latin typeface="Segoe UI Light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indent="0">
                        <a:buClr>
                          <a:schemeClr val="bg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sz="1300" b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13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3x - Multifunční</a:t>
                      </a:r>
                      <a:r>
                        <a:rPr lang="cs-CZ" sz="1300" b="1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stroje </a:t>
                      </a:r>
                      <a:r>
                        <a:rPr lang="cs-CZ" sz="1300" b="0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multifunctional machines</a:t>
                      </a:r>
                    </a:p>
                    <a:p>
                      <a:pPr marL="0" indent="0">
                        <a:buClr>
                          <a:srgbClr val="00B0F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cs-CZ" sz="1100" b="0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</a:t>
                      </a:r>
                      <a:r>
                        <a:rPr lang="cs-CZ" sz="1050" b="0" i="1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(soustružení + 5-osé frézování / turning + 5-axes milling)</a:t>
                      </a:r>
                      <a:endParaRPr lang="cs-CZ" sz="1050" b="0" i="1">
                        <a:ln w="12700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100" b="0">
                        <a:ln w="12700">
                          <a:noFill/>
                          <a:prstDash val="solid"/>
                        </a:ln>
                        <a:latin typeface="Segoe UI Light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indent="0">
                        <a:buClr>
                          <a:srgbClr val="319AD3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sz="1300" b="0" baseline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1300" b="1" baseline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cs-CZ" sz="1300" b="1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- Bruska na kulato</a:t>
                      </a:r>
                      <a:r>
                        <a:rPr lang="cs-CZ" sz="1300" b="1" baseline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00" b="0" baseline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O.D. grinding machine</a:t>
                      </a:r>
                      <a:endParaRPr lang="cs-CZ" sz="1300" b="0">
                        <a:ln w="12700">
                          <a:noFill/>
                          <a:prstDash val="solid"/>
                        </a:ln>
                        <a:solidFill>
                          <a:srgbClr val="1E457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sz="1100" b="0" dirty="0">
                        <a:ln w="12700">
                          <a:noFill/>
                          <a:prstDash val="solid"/>
                        </a:ln>
                        <a:latin typeface="Segoe UI Light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marL="0" indent="0">
                        <a:buClr>
                          <a:schemeClr val="bg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cs-CZ" sz="1400" b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13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cs-CZ" sz="1300" b="1" smtClean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– CNC Pásové </a:t>
                      </a:r>
                      <a:r>
                        <a:rPr lang="cs-CZ" sz="13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pily </a:t>
                      </a:r>
                      <a:r>
                        <a:rPr lang="cs-CZ" sz="1300" b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cs-CZ" sz="1300" b="0" smtClean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CNC band</a:t>
                      </a:r>
                      <a:r>
                        <a:rPr lang="cs-CZ" sz="1300" b="0" baseline="0" smtClean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00" b="0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saws</a:t>
                      </a:r>
                      <a:endParaRPr lang="cs-CZ" sz="1300" b="0">
                        <a:ln w="12700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100" b="0" dirty="0">
                        <a:ln w="12700">
                          <a:noFill/>
                          <a:prstDash val="solid"/>
                        </a:ln>
                        <a:latin typeface="Segoe UI Light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2" name="Picture 2" descr="C:\Documents and Settings\Admin\Plocha\sou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68" y="1558987"/>
            <a:ext cx="377147" cy="325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:\Documents and Settings\Admin\Plocha\sous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525" y="1598709"/>
            <a:ext cx="335248" cy="2463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Documents and Settings\Admin\Plocha\sou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932" y="1845086"/>
            <a:ext cx="377147" cy="325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Documents and Settings\Admin\Plocha\sou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021" y="1563638"/>
            <a:ext cx="377147" cy="325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Documents and Settings\Admin\Plocha\sou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928" y="1838309"/>
            <a:ext cx="377147" cy="325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Documents and Settings\Admin\Plocha\sou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862" y="1563638"/>
            <a:ext cx="377147" cy="325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Documents and Settings\Admin\Plocha\sou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39" y="1835104"/>
            <a:ext cx="377147" cy="325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:\Documents and Settings\Admin\Plocha\sous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771" y="1870159"/>
            <a:ext cx="371023" cy="2726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Documents and Settings\Admin\Plocha\sous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05" y="1590246"/>
            <a:ext cx="375472" cy="2759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Obrázek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95" y="1597605"/>
            <a:ext cx="414695" cy="298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37" y="1838206"/>
            <a:ext cx="377910" cy="301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2" descr="C:\Documents and Settings\Admin\Plocha\fre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08867" y="2510867"/>
            <a:ext cx="321082" cy="3016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Documents and Settings\Admin\Plocha\fre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6501" y="2209193"/>
            <a:ext cx="321082" cy="3016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Documents and Settings\Admin\Plocha\fre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90553" y="2487260"/>
            <a:ext cx="321082" cy="3016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Documents and Settings\Admin\Plocha\fre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1448" y="2211723"/>
            <a:ext cx="321082" cy="3016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Documents and Settings\Admin\Plocha\fre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2905" y="2489508"/>
            <a:ext cx="321082" cy="3016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Documents and Settings\Admin\Plocha\fre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0304" y="2201330"/>
            <a:ext cx="321082" cy="3016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Admin\Plocha\fre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3293" y="2209193"/>
            <a:ext cx="321082" cy="3016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Documents and Settings\Admin\Plocha\fre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64" y="2206797"/>
            <a:ext cx="435722" cy="334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362" y="2209314"/>
            <a:ext cx="497184" cy="293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3" descr="C:\Documents and Settings\Admin\Plocha\f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594" y="2487123"/>
            <a:ext cx="361532" cy="3331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Documents and Settings\Admin\Plocha\f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36" y="2202040"/>
            <a:ext cx="320052" cy="294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Documents and Settings\Admin\Plocha\chiro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110" y="2445009"/>
            <a:ext cx="340702" cy="3861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Documents and Settings\Admin\Plocha\Bez názvu-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991" y="2214330"/>
            <a:ext cx="263543" cy="3245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85" y="2537426"/>
            <a:ext cx="360628" cy="263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3" name="Picture 2" descr="C:\Documents and Settings\Admin\Plocha\integrex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82" y="3007391"/>
            <a:ext cx="586501" cy="3381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Documents and Settings\Admin\Plocha\studer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76" y="3639945"/>
            <a:ext cx="585150" cy="3953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Documents and Settings\Admin\Plocha\stg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25" y="4278715"/>
            <a:ext cx="326462" cy="3080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Documents and Settings\Admin\Plocha\bomar1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394" y="4227383"/>
            <a:ext cx="442112" cy="4247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Documents and Settings\Admin\Plocha\integrex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886" y="3003373"/>
            <a:ext cx="586501" cy="3381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28" y="2396895"/>
            <a:ext cx="593253" cy="44421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408" y="2432342"/>
            <a:ext cx="549576" cy="411510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470" y="1873203"/>
            <a:ext cx="414695" cy="298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679" y="2220250"/>
            <a:ext cx="432334" cy="267436"/>
          </a:xfrm>
          <a:prstGeom prst="rect">
            <a:avLst/>
          </a:prstGeom>
        </p:spPr>
      </p:pic>
      <p:pic>
        <p:nvPicPr>
          <p:cNvPr id="50" name="Obrázek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43" y="1597605"/>
            <a:ext cx="414695" cy="298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53" name="Obrázek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87" y="1878418"/>
            <a:ext cx="414695" cy="298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xmlns="" id="{456E41DF-B458-4EA9-AFEF-50ABC99F5C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624" y="1594362"/>
            <a:ext cx="414695" cy="298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55" name="Obrázek 54">
            <a:extLst>
              <a:ext uri="{FF2B5EF4-FFF2-40B4-BE49-F238E27FC236}">
                <a16:creationId xmlns:a16="http://schemas.microsoft.com/office/drawing/2014/main" xmlns="" id="{B74BFAF1-4301-4775-97DC-2A622B0A0F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04" y="1879653"/>
            <a:ext cx="414695" cy="298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56" name="Obrázek 55">
            <a:extLst>
              <a:ext uri="{FF2B5EF4-FFF2-40B4-BE49-F238E27FC236}">
                <a16:creationId xmlns:a16="http://schemas.microsoft.com/office/drawing/2014/main" xmlns="" id="{50973886-A5E3-469E-89AB-43E467D0AF6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026" y="2441770"/>
            <a:ext cx="549576" cy="4115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EAF6F3AB-78B6-4E57-8D16-72F30797744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28" y="2958497"/>
            <a:ext cx="586501" cy="424520"/>
          </a:xfrm>
          <a:prstGeom prst="rect">
            <a:avLst/>
          </a:prstGeom>
        </p:spPr>
      </p:pic>
      <p:sp>
        <p:nvSpPr>
          <p:cNvPr id="57" name="Obdélník 56"/>
          <p:cNvSpPr/>
          <p:nvPr/>
        </p:nvSpPr>
        <p:spPr>
          <a:xfrm>
            <a:off x="323528" y="105406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CNC stroje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CNC machinery</a:t>
            </a:r>
          </a:p>
        </p:txBody>
      </p:sp>
      <p:sp>
        <p:nvSpPr>
          <p:cNvPr id="58" name="TextovéPole 57"/>
          <p:cNvSpPr txBox="1"/>
          <p:nvPr/>
        </p:nvSpPr>
        <p:spPr>
          <a:xfrm>
            <a:off x="2858366" y="108149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Strojový park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Machinery stock</a:t>
            </a:r>
          </a:p>
        </p:txBody>
      </p:sp>
      <p:pic>
        <p:nvPicPr>
          <p:cNvPr id="59" name="Picture 2" descr="C:\Documents and Settings\Admin\Plocha\studer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64" y="3639945"/>
            <a:ext cx="585150" cy="3953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42" y="4100231"/>
            <a:ext cx="635015" cy="635015"/>
          </a:xfrm>
          <a:prstGeom prst="rect">
            <a:avLst/>
          </a:prstGeom>
        </p:spPr>
      </p:pic>
      <p:pic>
        <p:nvPicPr>
          <p:cNvPr id="60" name="Obrázek 5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97" y="4099469"/>
            <a:ext cx="635015" cy="6350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616" y="4169238"/>
            <a:ext cx="555526" cy="55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5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5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7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75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9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5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1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15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2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25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3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67957353"/>
              </p:ext>
            </p:extLst>
          </p:nvPr>
        </p:nvGraphicFramePr>
        <p:xfrm>
          <a:off x="2267744" y="267494"/>
          <a:ext cx="6408712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780340"/>
              </p:ext>
            </p:extLst>
          </p:nvPr>
        </p:nvGraphicFramePr>
        <p:xfrm>
          <a:off x="340696" y="1613411"/>
          <a:ext cx="3766970" cy="1295400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37669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smtClean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EROWA</a:t>
                      </a:r>
                      <a:r>
                        <a:rPr lang="cs-CZ" sz="1100" b="0" baseline="0" smtClean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Dynamic robotic cell + 5x MAZAK Variaxis</a:t>
                      </a:r>
                      <a:endParaRPr lang="cs-CZ" sz="1100" b="0">
                        <a:ln w="12700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smtClean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EROWA Robot EASY + MAZAK</a:t>
                      </a:r>
                      <a:r>
                        <a:rPr lang="cs-CZ" sz="1100" baseline="0" smtClean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Variaxis</a:t>
                      </a:r>
                      <a:endParaRPr lang="cs-CZ" sz="1100" b="1">
                        <a:ln w="12700">
                          <a:noFill/>
                          <a:prstDash val="solid"/>
                        </a:ln>
                        <a:solidFill>
                          <a:srgbClr val="18407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smtClean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MAZAK TA-20 + MAZAK QuickTurn</a:t>
                      </a:r>
                      <a:endParaRPr lang="cs-CZ" sz="1100" b="1">
                        <a:ln w="12700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smtClean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FANUC M-10iA + MAZAK</a:t>
                      </a:r>
                      <a:r>
                        <a:rPr lang="cs-CZ" sz="1100" baseline="0" smtClean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QuicTurn</a:t>
                      </a:r>
                      <a:endParaRPr lang="cs-CZ" sz="1100" b="1">
                        <a:ln w="12700">
                          <a:noFill/>
                          <a:prstDash val="solid"/>
                        </a:ln>
                        <a:solidFill>
                          <a:srgbClr val="18407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1" smtClean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STARTECH “PaCo</a:t>
                      </a:r>
                      <a:r>
                        <a:rPr lang="cs-CZ" sz="1100" b="1" baseline="0" smtClean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 prototype</a:t>
                      </a:r>
                      <a:endParaRPr lang="cs-CZ" sz="11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6" name="TextovéPole 15"/>
          <p:cNvSpPr txBox="1"/>
          <p:nvPr/>
        </p:nvSpPr>
        <p:spPr>
          <a:xfrm>
            <a:off x="2858366" y="108149"/>
            <a:ext cx="380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b="1" i="1" smtClean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Pokročilá automatizace</a:t>
            </a:r>
            <a:endParaRPr lang="cs-CZ" b="1" i="1">
              <a:solidFill>
                <a:schemeClr val="bg1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smtClean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</a:t>
            </a:r>
            <a:r>
              <a:rPr lang="cs-CZ" i="1" smtClean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Advanced automation</a:t>
            </a:r>
            <a:endParaRPr lang="cs-CZ" i="1">
              <a:solidFill>
                <a:schemeClr val="bg1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21234" y="994448"/>
            <a:ext cx="3544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smtClean="0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Robotické buňky </a:t>
            </a:r>
            <a:r>
              <a:rPr lang="cs-CZ" i="1" smtClean="0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 smtClean="0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 smtClean="0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Robotic cells</a:t>
            </a:r>
            <a:endParaRPr lang="cs-CZ" i="1">
              <a:solidFill>
                <a:srgbClr val="0082C8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69" y="990581"/>
            <a:ext cx="2528888" cy="16859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275606"/>
            <a:ext cx="1609052" cy="132673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00" y="3025377"/>
            <a:ext cx="3737733" cy="188381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340" y="3167763"/>
            <a:ext cx="2411760" cy="179539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2" y="3195217"/>
            <a:ext cx="2520280" cy="171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67957353"/>
              </p:ext>
            </p:extLst>
          </p:nvPr>
        </p:nvGraphicFramePr>
        <p:xfrm>
          <a:off x="2267744" y="267494"/>
          <a:ext cx="6408712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7" name="Picture 5" descr="C:\Documents and Settings\Admin\Plocha\pocketsurf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452" y="3798284"/>
            <a:ext cx="864096" cy="986086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Documents and Settings\Admin\Plocha\pocketsurf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90" y="4102292"/>
            <a:ext cx="1128381" cy="635496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Documents and Settings\Admin\Plocha\derb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92" y="3183479"/>
            <a:ext cx="1012721" cy="1507727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Documents and Settings\Admin\Plocha\zeiss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030" y="3793760"/>
            <a:ext cx="812559" cy="990610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Documents and Settings\Admin\Plocha\wemzel-final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14" y="1563638"/>
            <a:ext cx="1322711" cy="18555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\Plocha\Bez názvu 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3" y="4055710"/>
            <a:ext cx="994246" cy="728660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768756"/>
              </p:ext>
            </p:extLst>
          </p:nvPr>
        </p:nvGraphicFramePr>
        <p:xfrm>
          <a:off x="340696" y="1613411"/>
          <a:ext cx="3766970" cy="1813560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37669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 CMM </a:t>
                      </a:r>
                      <a:r>
                        <a:rPr lang="cs-CZ" sz="11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WENZEL LH800 – 2000 X3M Premium</a:t>
                      </a:r>
                      <a:r>
                        <a:rPr lang="cs-CZ" sz="1100" b="1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100" b="0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CNC</a:t>
                      </a:r>
                      <a:endParaRPr lang="cs-CZ" sz="1100" b="0">
                        <a:ln w="12700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</a:t>
                      </a:r>
                      <a:r>
                        <a:rPr lang="cs-CZ" sz="1100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CMM </a:t>
                      </a:r>
                      <a:r>
                        <a:rPr lang="cs-CZ" sz="1100" b="1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WENZEL LH87 X3M Premium </a:t>
                      </a:r>
                      <a:r>
                        <a:rPr lang="cs-CZ" sz="1100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CNC</a:t>
                      </a:r>
                      <a:endParaRPr lang="cs-CZ" sz="1100" b="1">
                        <a:ln w="12700">
                          <a:noFill/>
                          <a:prstDash val="solid"/>
                        </a:ln>
                        <a:solidFill>
                          <a:srgbClr val="18407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</a:t>
                      </a:r>
                      <a:r>
                        <a:rPr lang="cs-CZ" sz="1100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CMM </a:t>
                      </a:r>
                      <a:r>
                        <a:rPr lang="cs-CZ" sz="1100" b="1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WENZEL LH87 Premium</a:t>
                      </a:r>
                      <a:r>
                        <a:rPr lang="cs-CZ" sz="1100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CNC</a:t>
                      </a:r>
                      <a:endParaRPr lang="cs-CZ" sz="1100" b="1">
                        <a:ln w="12700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 CMM</a:t>
                      </a:r>
                      <a:r>
                        <a:rPr lang="cs-CZ" sz="1100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100" b="1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ETALON Derby</a:t>
                      </a:r>
                      <a:endParaRPr lang="cs-CZ" sz="1100" b="1">
                        <a:ln w="12700">
                          <a:noFill/>
                          <a:prstDash val="solid"/>
                        </a:ln>
                        <a:solidFill>
                          <a:srgbClr val="18407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Profiloměr</a:t>
                      </a:r>
                      <a:r>
                        <a:rPr lang="cs-CZ" sz="110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Contourograph</a:t>
                      </a:r>
                      <a:r>
                        <a:rPr lang="cs-CZ" sz="1100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1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Mahr Marsurf XC 20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Drsnoměry</a:t>
                      </a:r>
                      <a:r>
                        <a:rPr lang="cs-CZ" sz="110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Roughness gages </a:t>
                      </a:r>
                      <a:r>
                        <a:rPr lang="cs-CZ" sz="1100" b="1"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Mahr Marsurf PS</a:t>
                      </a:r>
                      <a:r>
                        <a:rPr lang="en-US" sz="1100" b="1"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100" b="1"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cs-CZ" sz="1100" b="1" baseline="0"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aseline="0"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 </a:t>
                      </a:r>
                      <a:r>
                        <a:rPr lang="en-US" sz="1100" b="1" baseline="0"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cs-CZ" sz="1100" b="1">
                        <a:ln w="12700">
                          <a:noFill/>
                          <a:prstDash val="solid"/>
                        </a:ln>
                        <a:solidFill>
                          <a:srgbClr val="18407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Mikroskop</a:t>
                      </a:r>
                      <a:r>
                        <a:rPr lang="cs-CZ" sz="110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Microscope </a:t>
                      </a:r>
                      <a:r>
                        <a:rPr lang="cs-CZ" sz="11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ZEISS Stemi DV4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14" name="Picture 11" descr="C:\Documents and Settings\Admin\Plocha\wemzel-final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983" y="994448"/>
            <a:ext cx="1322711" cy="18555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10" y="1185936"/>
            <a:ext cx="1289432" cy="2157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988" y="3589427"/>
            <a:ext cx="1601116" cy="1101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ovéPole 15"/>
          <p:cNvSpPr txBox="1"/>
          <p:nvPr/>
        </p:nvSpPr>
        <p:spPr>
          <a:xfrm>
            <a:off x="2858366" y="108149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Strojový park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Machinery stock</a:t>
            </a:r>
          </a:p>
        </p:txBody>
      </p:sp>
      <p:sp>
        <p:nvSpPr>
          <p:cNvPr id="3" name="Obdélník 2"/>
          <p:cNvSpPr/>
          <p:nvPr/>
        </p:nvSpPr>
        <p:spPr>
          <a:xfrm>
            <a:off x="421234" y="994448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Měřící zařízení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Measuring devices</a:t>
            </a:r>
          </a:p>
        </p:txBody>
      </p:sp>
    </p:spTree>
    <p:extLst>
      <p:ext uri="{BB962C8B-B14F-4D97-AF65-F5344CB8AC3E}">
        <p14:creationId xmlns:p14="http://schemas.microsoft.com/office/powerpoint/2010/main" val="237317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Documents and Settings\Admin\Plocha\ani_leanlif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88" y="1059582"/>
            <a:ext cx="1656184" cy="34988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Documents and Settings\Admin\Plocha\parle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68" y="3361965"/>
            <a:ext cx="2060031" cy="1402025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Documents and Settings\Admin\Plocha\elden barco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25" y="4113526"/>
            <a:ext cx="1296144" cy="584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Documents and Settings\Admin\Plocha\ctec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09668"/>
            <a:ext cx="1368152" cy="693197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448372"/>
              </p:ext>
            </p:extLst>
          </p:nvPr>
        </p:nvGraphicFramePr>
        <p:xfrm>
          <a:off x="290938" y="1563638"/>
          <a:ext cx="6873350" cy="1419251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6873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38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Automatické nástrojové výdejny </a:t>
                      </a:r>
                      <a:r>
                        <a:rPr lang="cs-CZ" sz="120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Automatic tools registers 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HÄNEL Lean Lift</a:t>
                      </a:r>
                    </a:p>
                  </a:txBody>
                  <a:tcP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38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Automatizovan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</a:t>
                      </a:r>
                      <a:r>
                        <a:rPr lang="cs-CZ" sz="1200" b="1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skladové registry </a:t>
                      </a:r>
                      <a:r>
                        <a:rPr lang="cs-CZ" sz="1200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Automatic stock registers 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HÄNEL Lean Lift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71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Bezdrátový systém čárových kódů </a:t>
                      </a:r>
                      <a:r>
                        <a:rPr lang="cs-CZ" sz="120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Wireless barcode system</a:t>
                      </a:r>
                    </a:p>
                  </a:txBody>
                  <a:tcP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71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</a:t>
                      </a:r>
                      <a:r>
                        <a:rPr lang="en-US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strojov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</a:t>
                      </a:r>
                      <a:r>
                        <a:rPr lang="cs-CZ" sz="1200" b="1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eřizovací přístroje </a:t>
                      </a:r>
                      <a:r>
                        <a:rPr lang="cs-CZ" sz="120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120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Tool s</a:t>
                      </a:r>
                      <a:r>
                        <a:rPr lang="cs-CZ" sz="120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et-up devices 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ZOLLER Ventrurion</a:t>
                      </a:r>
                      <a:r>
                        <a:rPr lang="cs-CZ" sz="1200" b="1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 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PARLEC</a:t>
                      </a:r>
                      <a:r>
                        <a:rPr lang="en-US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Parsetter </a:t>
                      </a:r>
                      <a:endParaRPr lang="cs-CZ" sz="1200" b="1">
                        <a:ln w="12700">
                          <a:noFill/>
                          <a:prstDash val="solid"/>
                        </a:ln>
                        <a:solidFill>
                          <a:srgbClr val="18407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71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Softwarov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</a:t>
                      </a:r>
                      <a:r>
                        <a:rPr lang="cs-CZ" sz="1200" b="1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podpora ABRA Gen </a:t>
                      </a:r>
                      <a:r>
                        <a:rPr lang="cs-CZ" sz="1200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ABRA Gen software support</a:t>
                      </a:r>
                      <a:endParaRPr lang="cs-CZ" sz="1200">
                        <a:ln w="12700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97436"/>
            <a:ext cx="1672564" cy="1414606"/>
          </a:xfrm>
          <a:prstGeom prst="rect">
            <a:avLst/>
          </a:prstGeom>
          <a:effectLst/>
        </p:spPr>
      </p:pic>
      <p:sp>
        <p:nvSpPr>
          <p:cNvPr id="10" name="Obdélník 9"/>
          <p:cNvSpPr/>
          <p:nvPr/>
        </p:nvSpPr>
        <p:spPr>
          <a:xfrm>
            <a:off x="322986" y="1030173"/>
            <a:ext cx="7175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Management nástrojů a skladů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Tools &amp; Stocks management</a:t>
            </a:r>
          </a:p>
          <a:p>
            <a:endParaRPr lang="cs-CZ" i="1">
              <a:solidFill>
                <a:srgbClr val="0082C8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858366" y="108149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Strojový park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Machinery stock</a:t>
            </a:r>
          </a:p>
        </p:txBody>
      </p:sp>
    </p:spTree>
    <p:extLst>
      <p:ext uri="{BB962C8B-B14F-4D97-AF65-F5344CB8AC3E}">
        <p14:creationId xmlns:p14="http://schemas.microsoft.com/office/powerpoint/2010/main" val="22353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dmin\Plocha\Bez názvu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38" y="2139702"/>
            <a:ext cx="2970261" cy="11479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Plocha\Bez názvu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76" y="2139702"/>
            <a:ext cx="3052660" cy="246725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170580"/>
              </p:ext>
            </p:extLst>
          </p:nvPr>
        </p:nvGraphicFramePr>
        <p:xfrm>
          <a:off x="179512" y="1466588"/>
          <a:ext cx="6696744" cy="274320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66967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694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 - Ultrazvukový čistící stroj </a:t>
                      </a:r>
                      <a:r>
                        <a:rPr lang="cs-CZ" sz="1200" dirty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cs-CZ" sz="1200" dirty="0" err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Ultrasonic</a:t>
                      </a:r>
                      <a:r>
                        <a:rPr lang="cs-CZ" sz="1200" dirty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200" err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cleaning</a:t>
                      </a:r>
                      <a:r>
                        <a:rPr lang="cs-CZ" sz="120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machine </a:t>
                      </a:r>
                      <a:r>
                        <a:rPr lang="cs-CZ" sz="1200" b="1" dirty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DÜRR </a:t>
                      </a:r>
                      <a:r>
                        <a:rPr lang="cs-CZ" sz="1200" b="1" dirty="0" err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Ecoclean</a:t>
                      </a:r>
                      <a:r>
                        <a:rPr lang="cs-CZ" sz="1200" b="1" dirty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Universal 81W</a:t>
                      </a:r>
                      <a:endParaRPr lang="cs-CZ" sz="1200" b="1" dirty="0">
                        <a:ln w="12700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6146" name="Picture 2" descr="C:\Documents and Settings\Admin\Plocha\9193abc6b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39" y="3291830"/>
            <a:ext cx="2970261" cy="13151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" y="2086680"/>
            <a:ext cx="2628559" cy="252028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2858366" y="108149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Strojový park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Machinery stock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21234" y="994448"/>
            <a:ext cx="5391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Zařízení pro čištění dílců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Parts cleaning devices</a:t>
            </a:r>
          </a:p>
        </p:txBody>
      </p:sp>
    </p:spTree>
    <p:extLst>
      <p:ext uri="{BB962C8B-B14F-4D97-AF65-F5344CB8AC3E}">
        <p14:creationId xmlns:p14="http://schemas.microsoft.com/office/powerpoint/2010/main" val="20127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45655"/>
            <a:ext cx="4211960" cy="3080208"/>
          </a:xfrm>
          <a:prstGeom prst="rect">
            <a:avLst/>
          </a:prstGeom>
          <a:ln w="3175">
            <a:noFill/>
          </a:ln>
          <a:effectLst/>
        </p:spPr>
      </p:pic>
      <p:sp>
        <p:nvSpPr>
          <p:cNvPr id="2" name="Obdélník 1"/>
          <p:cNvSpPr/>
          <p:nvPr/>
        </p:nvSpPr>
        <p:spPr>
          <a:xfrm>
            <a:off x="251520" y="987574"/>
            <a:ext cx="907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Čisté montážní prostory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Cleanroom assembly workshops  </a:t>
            </a:r>
            <a:r>
              <a:rPr lang="cs-CZ" b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ISO 14644-1 class </a:t>
            </a:r>
            <a:r>
              <a:rPr lang="cs-CZ" b="1" smtClean="0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8 </a:t>
            </a:r>
            <a:endParaRPr lang="cs-CZ" i="1">
              <a:solidFill>
                <a:srgbClr val="0082C8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9" y="1545655"/>
            <a:ext cx="4262375" cy="3080208"/>
          </a:xfrm>
          <a:prstGeom prst="rect">
            <a:avLst/>
          </a:prstGeom>
          <a:ln w="3175">
            <a:noFill/>
          </a:ln>
          <a:effectLst/>
        </p:spPr>
      </p:pic>
      <p:sp>
        <p:nvSpPr>
          <p:cNvPr id="11" name="TextovéPole 10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Čisté montáže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Cleanroom assemblies</a:t>
            </a:r>
          </a:p>
        </p:txBody>
      </p:sp>
    </p:spTree>
    <p:extLst>
      <p:ext uri="{BB962C8B-B14F-4D97-AF65-F5344CB8AC3E}">
        <p14:creationId xmlns:p14="http://schemas.microsoft.com/office/powerpoint/2010/main" val="146138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Picture 23" descr="C:\Documents and Settings\Admin\Plocha\mot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254" y="2794236"/>
            <a:ext cx="1915106" cy="1800200"/>
          </a:xfrm>
          <a:prstGeom prst="rect">
            <a:avLst/>
          </a:prstGeom>
          <a:noFill/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Documents and Settings\Admin\Plocha\mot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732" y="1000536"/>
            <a:ext cx="1597075" cy="1517221"/>
          </a:xfrm>
          <a:prstGeom prst="rect">
            <a:avLst/>
          </a:prstGeom>
          <a:noFill/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Documents and Settings\Admin\Plocha\mo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54" y="2340286"/>
            <a:ext cx="1571625" cy="1704975"/>
          </a:xfrm>
          <a:prstGeom prst="rect">
            <a:avLst/>
          </a:prstGeom>
          <a:noFill/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Admin\Plocha\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7" y="1453923"/>
            <a:ext cx="1584176" cy="20476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Documents and Settings\Admin\Plocha\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39" y="1453923"/>
            <a:ext cx="1853284" cy="8640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Documents and Settings\Admin\Plocha\0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205" y="2338675"/>
            <a:ext cx="1853865" cy="11629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Admin\Plocha\_DSC015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652" y="4170285"/>
            <a:ext cx="1570835" cy="56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dmin\Plocha\_DSC027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71" y="3939902"/>
            <a:ext cx="1138596" cy="102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Admin\Plocha\_DSC026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00" y="3896035"/>
            <a:ext cx="1542916" cy="103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251520" y="987574"/>
            <a:ext cx="5981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Komponenty servomotorů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Servomotors components</a:t>
            </a:r>
          </a:p>
        </p:txBody>
      </p:sp>
    </p:spTree>
    <p:extLst>
      <p:ext uri="{BB962C8B-B14F-4D97-AF65-F5344CB8AC3E}">
        <p14:creationId xmlns:p14="http://schemas.microsoft.com/office/powerpoint/2010/main" val="5975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Documents and Settings\Admin\Plocha\03302702020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3098800"/>
            <a:ext cx="2387600" cy="149174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Documents and Settings\Admin\Plocha\ar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261" y="1521827"/>
            <a:ext cx="3409564" cy="15673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4" descr="C:\Documents and Settings\Admin\Plocha\_DSC006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261" y="3095625"/>
            <a:ext cx="1013497" cy="149492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Documents and Settings\Admin\Plocha\_DSC019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2" y="3366277"/>
            <a:ext cx="1120530" cy="1538783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7" descr="C:\Documents and Settings\Admin\Plocha\_DSC019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18" y="3403921"/>
            <a:ext cx="912526" cy="1411564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 descr="C:\Documents and Settings\Admin\Plocha\_DSC026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92" y="3425997"/>
            <a:ext cx="1224136" cy="937229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Documents and Settings\Admin\Plocha\_DSC026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709230" y="1574810"/>
            <a:ext cx="4729708" cy="1573489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1" descr="C:\Documents and Settings\Admin\Plocha\_DSC025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665" y="3360919"/>
            <a:ext cx="1061467" cy="1126427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251520" y="987574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Automatizace a robotika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Automatization &amp; robotics</a:t>
            </a:r>
          </a:p>
        </p:txBody>
      </p:sp>
    </p:spTree>
    <p:extLst>
      <p:ext uri="{BB962C8B-B14F-4D97-AF65-F5344CB8AC3E}">
        <p14:creationId xmlns:p14="http://schemas.microsoft.com/office/powerpoint/2010/main" val="337754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9540" y="1059582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Exteri</a:t>
            </a:r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éry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 Exteriors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B739F782-9DEB-40D6-A994-F629D2A6DA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0" y="1635646"/>
            <a:ext cx="8634460" cy="3089918"/>
          </a:xfrm>
          <a:prstGeom prst="rect">
            <a:avLst/>
          </a:prstGeom>
          <a:ln>
            <a:noFill/>
          </a:ln>
        </p:spPr>
      </p:pic>
      <p:sp>
        <p:nvSpPr>
          <p:cNvPr id="7" name="TextovéPole 6"/>
          <p:cNvSpPr txBox="1"/>
          <p:nvPr/>
        </p:nvSpPr>
        <p:spPr>
          <a:xfrm>
            <a:off x="2411760" y="12347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</a:p>
        </p:txBody>
      </p:sp>
    </p:spTree>
    <p:extLst>
      <p:ext uri="{BB962C8B-B14F-4D97-AF65-F5344CB8AC3E}">
        <p14:creationId xmlns:p14="http://schemas.microsoft.com/office/powerpoint/2010/main" val="35263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C:\Documents and Settings\Admin\Plocha\vega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998" y="2941014"/>
            <a:ext cx="1440160" cy="1919744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Documents and Settings\Admin\Plocha\vega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662" y="1435907"/>
            <a:ext cx="2111634" cy="1844244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Documents and Settings\Admin\Plocha\mik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1573"/>
            <a:ext cx="922610" cy="1090218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Documents and Settings\Admin\Plocha\mik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51670"/>
            <a:ext cx="979702" cy="1080121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Plocha\_DSC016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76" y="1852784"/>
            <a:ext cx="1152128" cy="1177131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Documents and Settings\Admin\Plocha\Tesca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848" y="3403465"/>
            <a:ext cx="1036687" cy="1216892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Documents and Settings\Admin\Plocha\_DSC020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36405" y="3717276"/>
            <a:ext cx="553062" cy="1142333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Documents and Settings\Admin\Plocha\_DSC020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048" y="3359153"/>
            <a:ext cx="1236456" cy="584419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Documents and Settings\Admin\Plocha\tita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1573"/>
            <a:ext cx="2029150" cy="3064601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E\img\novinky\mikroskop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77034"/>
            <a:ext cx="1303553" cy="1275309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251520" y="987574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Komponenty elektronových mikroskopů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Electron microscopes components</a:t>
            </a:r>
          </a:p>
        </p:txBody>
      </p:sp>
    </p:spTree>
    <p:extLst>
      <p:ext uri="{BB962C8B-B14F-4D97-AF65-F5344CB8AC3E}">
        <p14:creationId xmlns:p14="http://schemas.microsoft.com/office/powerpoint/2010/main" val="103846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Plocha\camec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00428"/>
            <a:ext cx="3645073" cy="1524171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Admin\Plocha\cameca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19" y="2962305"/>
            <a:ext cx="3817662" cy="1794301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Documents and Settings\Admin\Plocha\cameca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6" y="1699266"/>
            <a:ext cx="1446327" cy="2082213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Documents and Settings\Admin\Plocha\dante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94887" y="2350307"/>
            <a:ext cx="1524501" cy="780128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Documents and Settings\Admin\Plocha\cameca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9" y="4245670"/>
            <a:ext cx="474170" cy="711255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Documents and Settings\Admin\Plocha\camecax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25031"/>
            <a:ext cx="345413" cy="512103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Documents and Settings\Admin\Plocha\camecax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35" y="4308015"/>
            <a:ext cx="449441" cy="575210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Documents and Settings\Admin\Plocha\camecax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0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806" y="4414729"/>
            <a:ext cx="805449" cy="449231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Documents and Settings\Admin\Plocha\camecaX%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063" y="2084225"/>
            <a:ext cx="1183259" cy="1449493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:\Documents and Settings\Admin\Plocha\cameca6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366" y="4318420"/>
            <a:ext cx="898022" cy="565754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C:\Documents and Settings\Admin\Plocha\cameca7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03" y="4461590"/>
            <a:ext cx="931380" cy="279414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251520" y="987574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Komponenty vědeckých přístrojů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Scientifical devices components</a:t>
            </a:r>
          </a:p>
        </p:txBody>
      </p:sp>
    </p:spTree>
    <p:extLst>
      <p:ext uri="{BB962C8B-B14F-4D97-AF65-F5344CB8AC3E}">
        <p14:creationId xmlns:p14="http://schemas.microsoft.com/office/powerpoint/2010/main" val="42200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C:\Documents and Settings\Admin\Plocha\epc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753" y="2803741"/>
            <a:ext cx="1174285" cy="901851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Documents and Settings\Admin\Plocha\epc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00" y="2842052"/>
            <a:ext cx="1231682" cy="825227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Documents and Settings\Admin\Plocha\epc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856687"/>
            <a:ext cx="1028522" cy="983267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Documents and Settings\Admin\Plocha\EPC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16" y="1851670"/>
            <a:ext cx="1266011" cy="852191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Plocha\_DSC019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591" y="3799106"/>
            <a:ext cx="1098703" cy="1098430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Plocha\_DSC02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48" y="3817557"/>
            <a:ext cx="907208" cy="1079979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Admin\Plocha\Bez názvu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52287"/>
            <a:ext cx="2301014" cy="3081292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Admin\Plocha\Bez názvu 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68127"/>
            <a:ext cx="1549765" cy="33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251520" y="987574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Petrochemický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Petrochemical industry</a:t>
            </a:r>
          </a:p>
        </p:txBody>
      </p:sp>
    </p:spTree>
    <p:extLst>
      <p:ext uri="{BB962C8B-B14F-4D97-AF65-F5344CB8AC3E}">
        <p14:creationId xmlns:p14="http://schemas.microsoft.com/office/powerpoint/2010/main" val="337329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sildbergerh\Plocha\DSCF50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11" y="1590000"/>
            <a:ext cx="1896269" cy="1268130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sildbergerh\Plocha\DSCF503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912" y="1590000"/>
            <a:ext cx="2016224" cy="1348350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sildbergerh\Plocha\nuclear-power-plant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2000"/>
                    </a14:imgEffect>
                    <a14:imgEffect>
                      <a14:colorTemperature colorTemp="625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238" y="1491631"/>
            <a:ext cx="3305762" cy="19320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sildbergerh\Plocha\APA_Atomreaktor_qu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238" y="3427941"/>
            <a:ext cx="1552548" cy="120851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Documents and Settings\sildbergerh\Plocha\ESKOM+nuclear+energy+SA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3429031"/>
            <a:ext cx="1746250" cy="12074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Admin\Plocha\Bez názvu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13156"/>
            <a:ext cx="2275850" cy="1517453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Documents and Settings\Admin\Plocha\Bez názvu 3.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80" y="3399625"/>
            <a:ext cx="2280688" cy="1236827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Documents and Settings\Admin\Plocha\Bez názvu 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">
            <a:off x="382203" y="3274598"/>
            <a:ext cx="1190816" cy="925296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251520" y="987574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Jaderný a energetický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Nuclear </a:t>
            </a:r>
            <a:r>
              <a:rPr lang="en-US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&amp; power industry</a:t>
            </a:r>
            <a:endParaRPr lang="cs-CZ" i="1">
              <a:solidFill>
                <a:srgbClr val="0082C8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51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Documents and Settings\Admin\Plocha\Bez-názvu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317" y="2974048"/>
            <a:ext cx="2880320" cy="1967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Admin\Plocha\DSCF50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38" y="2715766"/>
            <a:ext cx="2088232" cy="1396505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Documents and Settings\Admin\Plocha\DSCF50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7" y="3297766"/>
            <a:ext cx="2206352" cy="1475498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\Plocha\DSCF502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3453"/>
            <a:ext cx="2016225" cy="1348350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uments and Settings\Admin\Plocha\Bez názvu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8" y="1275605"/>
            <a:ext cx="3872865" cy="169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61332" y="-927225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Leteck</a:t>
            </a:r>
            <a:r>
              <a:rPr lang="cs-CZ" b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ý průmysl: </a:t>
            </a:r>
            <a:r>
              <a:rPr lang="cs-CZ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tělesa regulace motoru GE M601/H80</a:t>
            </a:r>
          </a:p>
          <a:p>
            <a:r>
              <a:rPr lang="cs-CZ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  </a:t>
            </a:r>
            <a:r>
              <a:rPr lang="en-US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b="1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Aerospace industry: </a:t>
            </a:r>
            <a:r>
              <a:rPr lang="cs-CZ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engine regulation blocks for GE M601/H80</a:t>
            </a:r>
          </a:p>
        </p:txBody>
      </p:sp>
      <p:pic>
        <p:nvPicPr>
          <p:cNvPr id="10" name="Picture 2" descr="C:\a\a\_DSC1564.png"/>
          <p:cNvPicPr>
            <a:picLocks noChangeAspect="1" noChangeArrowheads="1"/>
          </p:cNvPicPr>
          <p:nvPr/>
        </p:nvPicPr>
        <p:blipFill>
          <a:blip r:embed="rId9" cstate="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459" y="1900991"/>
            <a:ext cx="1882938" cy="1200811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a\a\_DSC1568.png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25" y="3752133"/>
            <a:ext cx="1656184" cy="1021131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3" name="Obdélník 2"/>
          <p:cNvSpPr/>
          <p:nvPr/>
        </p:nvSpPr>
        <p:spPr>
          <a:xfrm>
            <a:off x="179512" y="952439"/>
            <a:ext cx="590465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Leteck</a:t>
            </a:r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Aerospace industry</a:t>
            </a:r>
          </a:p>
          <a:p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(tělesa regulace motoru GE M601/H80 / engine regulation blocks for GE M601/H80)</a:t>
            </a:r>
          </a:p>
        </p:txBody>
      </p:sp>
    </p:spTree>
    <p:extLst>
      <p:ext uri="{BB962C8B-B14F-4D97-AF65-F5344CB8AC3E}">
        <p14:creationId xmlns:p14="http://schemas.microsoft.com/office/powerpoint/2010/main" val="183379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a\a\_DSC155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0" y="3411600"/>
            <a:ext cx="1097897" cy="1134863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a\a\_DSC155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66" y="3408580"/>
            <a:ext cx="1043668" cy="1133850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a\a\_DSC155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6" y="1923677"/>
            <a:ext cx="1453006" cy="969336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a\a\_DSC15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66" y="1785552"/>
            <a:ext cx="1224136" cy="1128789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a\a\_DSC157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19822"/>
            <a:ext cx="1614364" cy="1033372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a\a\_DSC157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67694"/>
            <a:ext cx="1656184" cy="1079030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ildbergerh\Desktop\falcon_50ex_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82" y="1753002"/>
            <a:ext cx="3911518" cy="29336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79512" y="952439"/>
            <a:ext cx="74168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Leteck</a:t>
            </a:r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Aerospace industry</a:t>
            </a:r>
          </a:p>
          <a:p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(tělesa palivových čerpadel letounů třídy business jet / </a:t>
            </a:r>
            <a:r>
              <a:rPr lang="en-US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fuel pumps</a:t>
            </a:r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blocks</a:t>
            </a:r>
            <a:r>
              <a:rPr lang="en-US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business jet</a:t>
            </a:r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class</a:t>
            </a:r>
            <a:r>
              <a:rPr lang="en-US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aircrafts</a:t>
            </a:r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057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ildbergerh\Plocha\moog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61202"/>
            <a:ext cx="1584175" cy="1314227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sildbergerh\Plocha\moog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15" y="3291830"/>
            <a:ext cx="1955476" cy="1207358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sildbergerh\Plocha\moog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240" y="1856004"/>
            <a:ext cx="1540984" cy="1435826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Documents and Settings\sildbergerh\Plocha\moog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820" y="3416751"/>
            <a:ext cx="1552808" cy="1207359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ildbergerh\Desktop\A3591.jpgfc79d82b-994f-4c93-b82f-b50828b32f45Larg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989" y="1776259"/>
            <a:ext cx="3617011" cy="287598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79512" y="952439"/>
            <a:ext cx="74168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Leteck</a:t>
            </a:r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Aerospace industry</a:t>
            </a:r>
          </a:p>
          <a:p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(tělesa hydrauliky pro Airbus A320 a A350 / </a:t>
            </a:r>
            <a:r>
              <a:rPr lang="en-US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hydraulic blocks for Airbus A320 and A350</a:t>
            </a:r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936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ldbergerh\Desktop\a38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31" y="1131590"/>
            <a:ext cx="4355981" cy="21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W:\Startech\kuch\kuch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540" y="3435723"/>
            <a:ext cx="1799066" cy="11407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:\Startech\kuch\kuch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551" y="3434194"/>
            <a:ext cx="1696449" cy="114226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W:\Startech\Fotky Halbich\Driessen\Upravené\CSC_013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442" y="3247403"/>
            <a:ext cx="1784947" cy="1302370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:\Startech\Fotky Halbich\Driessen\Upravené\CSC_013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8666" y="1714183"/>
            <a:ext cx="1080526" cy="1224136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:\Startech\Fotky Halbich\Driessen\Upravené\CSC_013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442" y="1785988"/>
            <a:ext cx="792088" cy="1135347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W:\Startech\Fotky Halbich\Driessen\Upravené\CSC_013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7" y="3484917"/>
            <a:ext cx="1893253" cy="1123499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:\Startech\Fotky Halbich\Driessen\Upravené\CSC_013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31" y="2373034"/>
            <a:ext cx="1008112" cy="802681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79512" y="952439"/>
            <a:ext cx="74168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Leteck</a:t>
            </a:r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Aerospace industry</a:t>
            </a:r>
          </a:p>
          <a:p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(tělesa interiérových prvků letounů Airbus / components for Airbus interiors)</a:t>
            </a:r>
          </a:p>
        </p:txBody>
      </p:sp>
    </p:spTree>
    <p:extLst>
      <p:ext uri="{BB962C8B-B14F-4D97-AF65-F5344CB8AC3E}">
        <p14:creationId xmlns:p14="http://schemas.microsoft.com/office/powerpoint/2010/main" val="125067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E\img\novinky\apu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36" y="1678123"/>
            <a:ext cx="2471464" cy="14388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E\img\novinky\apu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52" y="3363838"/>
            <a:ext cx="1123585" cy="1099007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E\img\novinky\apu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78123"/>
            <a:ext cx="1604286" cy="1280923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E\img\novinky\apu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63838"/>
            <a:ext cx="1077757" cy="1065230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E\img\novinky\apu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4" y="3363838"/>
            <a:ext cx="1747650" cy="1269959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E\img\novinky\mi17-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8" b="11341"/>
          <a:stretch/>
        </p:blipFill>
        <p:spPr bwMode="auto">
          <a:xfrm>
            <a:off x="6458869" y="1491048"/>
            <a:ext cx="2704007" cy="1476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E\img\novinky\mi17-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106" y="2978665"/>
            <a:ext cx="2704007" cy="15579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79512" y="952439"/>
            <a:ext cx="74168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Leteck</a:t>
            </a:r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Aerospace industry</a:t>
            </a:r>
          </a:p>
          <a:p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(komponenty pomocných energetických jednotek / Auxiliary power units components)</a:t>
            </a:r>
          </a:p>
        </p:txBody>
      </p:sp>
    </p:spTree>
    <p:extLst>
      <p:ext uri="{BB962C8B-B14F-4D97-AF65-F5344CB8AC3E}">
        <p14:creationId xmlns:p14="http://schemas.microsoft.com/office/powerpoint/2010/main" val="367808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79512" y="952439"/>
            <a:ext cx="74168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smtClean="0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Potravinářský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 smtClean="0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Food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industry</a:t>
            </a:r>
          </a:p>
          <a:p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(komponenty </a:t>
            </a:r>
            <a:r>
              <a:rPr lang="cs-CZ" sz="1100" i="1" smtClean="0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zařízení pro likvidaci mořský parazitů / </a:t>
            </a:r>
            <a:r>
              <a:rPr lang="en-US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components of equipment for the </a:t>
            </a:r>
            <a:r>
              <a:rPr lang="cs-CZ" sz="1100" i="1" smtClean="0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sea parasites </a:t>
            </a:r>
            <a:r>
              <a:rPr lang="en-US" sz="1100" i="1" smtClean="0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disposal</a:t>
            </a:r>
            <a:r>
              <a:rPr lang="cs-CZ" sz="1100" i="1" smtClean="0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cs-CZ" sz="1100" i="1">
              <a:solidFill>
                <a:srgbClr val="042E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="" xmlns:a16="http://schemas.microsoft.com/office/drawing/2014/main" id="{826CB0DA-521D-4428-BA44-90E9EDEF3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35646"/>
            <a:ext cx="864311" cy="291595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D09301E7-D85B-41A0-8529-0F5344C1E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89" y="3433646"/>
            <a:ext cx="1896833" cy="1394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3AC59680-D13C-4072-8D58-8FD5D1A10E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35646"/>
            <a:ext cx="6417402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8E4CEAAC-C9DC-4B65-ACE6-DC7B4D1016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39644"/>
            <a:ext cx="1819761" cy="1392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Stingray - Technology for Growth (2017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75" end="78532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1720" y="3433645"/>
            <a:ext cx="2483768" cy="1394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70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9540" y="1059582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Exteriéry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Exteriors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411760" y="12347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</a:p>
        </p:txBody>
      </p:sp>
      <p:pic>
        <p:nvPicPr>
          <p:cNvPr id="10" name="Picture 5" descr="C:\Documents and Settings\Admin\Plocha\IMG_135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35646"/>
            <a:ext cx="4572001" cy="3078201"/>
          </a:xfrm>
          <a:prstGeom prst="rect">
            <a:avLst/>
          </a:prstGeom>
          <a:ln w="9525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Documents and Settings\Admin\Plocha\IMG_1317.png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52" y="1635646"/>
            <a:ext cx="4007788" cy="3078201"/>
          </a:xfrm>
          <a:prstGeom prst="rect">
            <a:avLst/>
          </a:prstGeom>
          <a:ln w="9525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29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n.sildberger\Desktop\13280300845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" b="1072"/>
          <a:stretch/>
        </p:blipFill>
        <p:spPr bwMode="auto">
          <a:xfrm>
            <a:off x="7274041" y="1639807"/>
            <a:ext cx="1864706" cy="278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an.sildberger\Desktop\Atlas5B_ULA02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405" y="1639807"/>
            <a:ext cx="1775170" cy="278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an.sildberger\Desktop\es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7" y="1547096"/>
            <a:ext cx="1345023" cy="54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an.sildberger\Desktop\nasalogo_twitt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89" y="1510210"/>
            <a:ext cx="718178" cy="61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33" y="2092226"/>
            <a:ext cx="1387555" cy="11828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9" y="2332339"/>
            <a:ext cx="1273121" cy="1175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5566"/>
                    </a14:imgEffect>
                    <a14:imgEffect>
                      <a14:saturation sa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144" y="3472811"/>
            <a:ext cx="1552550" cy="1424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76" y="3354489"/>
            <a:ext cx="1182157" cy="1661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ovéPole 11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179512" y="952439"/>
            <a:ext cx="74168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Kosmický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Space industry</a:t>
            </a:r>
          </a:p>
          <a:p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(komponenty vesmírné sondy ESA Solar Orbiter / </a:t>
            </a:r>
            <a:r>
              <a:rPr lang="en-US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Components for </a:t>
            </a:r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ESA </a:t>
            </a:r>
            <a:r>
              <a:rPr lang="en-US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Solar Orbiter space probe</a:t>
            </a:r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7440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jan.sildberger\Desktop\e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7" y="1547096"/>
            <a:ext cx="1345023" cy="54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an.sildberger\Desktop\nasalogo_twit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89" y="1510210"/>
            <a:ext cx="718178" cy="61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179512" y="952439"/>
            <a:ext cx="74168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Kosmický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Space industry</a:t>
            </a:r>
          </a:p>
          <a:p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(komponenty vesmírné sondy ESA Hera / </a:t>
            </a:r>
            <a:r>
              <a:rPr lang="en-US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Components for </a:t>
            </a:r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ESA Hera</a:t>
            </a:r>
            <a:r>
              <a:rPr lang="en-US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space probe</a:t>
            </a:r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DC02404E-CED9-4E9F-977B-FF478FCEFA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65" y="1547096"/>
            <a:ext cx="1556438" cy="50693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04EAB499-78C5-49C2-B1A9-B90295CB77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30" y="1605907"/>
            <a:ext cx="1654233" cy="951807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xmlns="" id="{98EEE30A-9C85-4F39-873D-774832935A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29" y="2625266"/>
            <a:ext cx="1654233" cy="951807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xmlns="" id="{9530DE6A-E79F-4905-BB03-F693AC4398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30" y="3654121"/>
            <a:ext cx="1654231" cy="951807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xmlns="" id="{88070D32-FC25-4C5E-BEC5-002A5B96A9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615" y="1605907"/>
            <a:ext cx="1556438" cy="955701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xmlns="" id="{4B6746CE-87FD-4813-8DCC-0791677A21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457" y="2625266"/>
            <a:ext cx="1556438" cy="951807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xmlns="" id="{5DD3914F-E4E9-4E2A-9F9E-3401AEF14B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458" y="3654120"/>
            <a:ext cx="1556437" cy="95180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2" y="1995686"/>
            <a:ext cx="2838696" cy="130743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03" y="3101169"/>
            <a:ext cx="2573214" cy="19956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987" y="2466348"/>
            <a:ext cx="2225842" cy="126964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481352"/>
            <a:ext cx="2246833" cy="140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443376"/>
            <a:ext cx="8559456" cy="2769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r>
              <a:rPr lang="cs-CZ" sz="1200" b="1" i="1" dirty="0">
                <a:solidFill>
                  <a:srgbClr val="042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Výrobní </a:t>
            </a:r>
            <a:r>
              <a:rPr lang="cs-CZ" sz="1200" b="1" i="1">
                <a:solidFill>
                  <a:srgbClr val="042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závod Říčany (sídlo společnosti) </a:t>
            </a:r>
            <a:r>
              <a:rPr lang="cs-CZ" sz="1200" b="1" i="1" dirty="0">
                <a:solidFill>
                  <a:srgbClr val="319A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cs-CZ" sz="1200" i="1" dirty="0" err="1">
                <a:solidFill>
                  <a:srgbClr val="319A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cs-CZ" sz="1200" i="1" dirty="0">
                <a:solidFill>
                  <a:srgbClr val="319A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i="1">
                <a:solidFill>
                  <a:srgbClr val="319A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Říčany (registered office</a:t>
            </a:r>
            <a:r>
              <a:rPr lang="cs-CZ" sz="1200">
                <a:solidFill>
                  <a:srgbClr val="042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pic>
        <p:nvPicPr>
          <p:cNvPr id="11" name="Picture 4" descr="C:\Documents and Settings\Admin\Plocha\IMG_13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6" y="1884924"/>
            <a:ext cx="1276180" cy="10101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5" descr="C:\Documents and Settings\Admin\Plocha\IMG_135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883587"/>
            <a:ext cx="1296266" cy="10128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24" y="1726798"/>
            <a:ext cx="4247370" cy="293318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C4F5840A-526D-445A-B050-A67CE7CF0F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7" y="3507854"/>
            <a:ext cx="2579589" cy="10162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C4F8E8AC-0283-4A12-B494-4ADB228EE5D1}"/>
              </a:ext>
            </a:extLst>
          </p:cNvPr>
          <p:cNvSpPr txBox="1"/>
          <p:nvPr/>
        </p:nvSpPr>
        <p:spPr>
          <a:xfrm>
            <a:off x="107504" y="1012623"/>
            <a:ext cx="2540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19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STARTECH</a:t>
            </a:r>
            <a:r>
              <a:rPr lang="cs-CZ" dirty="0">
                <a:solidFill>
                  <a:srgbClr val="19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spol. s r.o.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858366" y="108149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Kontaktní informace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932338" y="1883587"/>
            <a:ext cx="156765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Školní 354</a:t>
            </a: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Říčany u Brna</a:t>
            </a: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664 82 	</a:t>
            </a: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Czech Republic</a:t>
            </a:r>
          </a:p>
          <a:p>
            <a:endParaRPr lang="cs-CZ" sz="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GPS: 49°12'51.4"N, 16°23'31.99"E</a:t>
            </a:r>
          </a:p>
          <a:p>
            <a:endParaRPr lang="cs-CZ" sz="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tel: +420 546 427 036</a:t>
            </a: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info@startech-ricany.cz</a:t>
            </a:r>
            <a:endParaRPr lang="cs-CZ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07504" y="3083915"/>
            <a:ext cx="8559456" cy="2769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r>
              <a:rPr lang="cs-CZ" sz="1200" b="1" i="1" dirty="0">
                <a:solidFill>
                  <a:srgbClr val="042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Výrobní </a:t>
            </a:r>
            <a:r>
              <a:rPr lang="cs-CZ" sz="1200" b="1" i="1">
                <a:solidFill>
                  <a:srgbClr val="042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závod Rosice </a:t>
            </a:r>
            <a:r>
              <a:rPr lang="cs-CZ" sz="1200" b="1" i="1" dirty="0">
                <a:solidFill>
                  <a:srgbClr val="319A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cs-CZ" sz="1200" i="1" dirty="0" err="1">
                <a:solidFill>
                  <a:srgbClr val="319A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cs-CZ" sz="1200" i="1" dirty="0">
                <a:solidFill>
                  <a:srgbClr val="319A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i="1">
                <a:solidFill>
                  <a:srgbClr val="319A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Rosice</a:t>
            </a:r>
            <a:r>
              <a:rPr 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932338" y="3509812"/>
            <a:ext cx="171988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Říčanská 1547</a:t>
            </a: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Rosice u Brna</a:t>
            </a: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665 01	</a:t>
            </a: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Czech Republic</a:t>
            </a:r>
          </a:p>
          <a:p>
            <a:endParaRPr lang="cs-CZ" sz="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GPS: 49°11'24.62"N, 016°23'22.18"E</a:t>
            </a:r>
          </a:p>
          <a:p>
            <a:endParaRPr lang="cs-CZ" sz="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tel: +420 546 427 340</a:t>
            </a: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info@startech-ricany.cz</a:t>
            </a:r>
            <a:endParaRPr lang="cs-CZ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9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9540" y="105958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In</a:t>
            </a:r>
            <a:r>
              <a:rPr lang="en-US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teri</a:t>
            </a:r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éry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Interiors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411760" y="12347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</a:p>
        </p:txBody>
      </p:sp>
      <p:pic>
        <p:nvPicPr>
          <p:cNvPr id="15" name="Picture 8" descr="D:\STARTECH\Fotky Eliška\lowres\_DSC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colorTemperature colorTemp="5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051" y="3308592"/>
            <a:ext cx="2060949" cy="1350657"/>
          </a:xfrm>
          <a:prstGeom prst="rect">
            <a:avLst/>
          </a:prstGeom>
          <a:noFill/>
          <a:ln w="63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STARTECH\Fotky Eliška\lowres\_DSC00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983" y="3308593"/>
            <a:ext cx="2284144" cy="1356626"/>
          </a:xfrm>
          <a:prstGeom prst="rect">
            <a:avLst/>
          </a:prstGeom>
          <a:noFill/>
          <a:ln w="63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saturation sat="117000"/>
                    </a14:imgEffect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38" y="1563638"/>
            <a:ext cx="2581957" cy="1728192"/>
          </a:xfrm>
          <a:prstGeom prst="rect">
            <a:avLst/>
          </a:prstGeom>
          <a:ln w="9525">
            <a:noFill/>
          </a:ln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38" y="1563637"/>
            <a:ext cx="2938061" cy="1733195"/>
          </a:xfrm>
          <a:prstGeom prst="rect">
            <a:avLst/>
          </a:prstGeom>
          <a:ln w="9525">
            <a:noFill/>
          </a:ln>
        </p:spPr>
      </p:pic>
      <p:pic>
        <p:nvPicPr>
          <p:cNvPr id="20" name="Picture 4" descr="D:\STARTECH\Fotky Eliška\lowres\_DSC000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10" y="3308592"/>
            <a:ext cx="2176985" cy="1346153"/>
          </a:xfrm>
          <a:prstGeom prst="rect">
            <a:avLst/>
          </a:prstGeom>
          <a:noFill/>
          <a:ln w="63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0" y="1563638"/>
            <a:ext cx="3085239" cy="1728192"/>
          </a:xfrm>
          <a:prstGeom prst="rect">
            <a:avLst/>
          </a:prstGeom>
          <a:ln w="9525">
            <a:noFill/>
          </a:ln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8" y="3308592"/>
            <a:ext cx="2066137" cy="1351390"/>
          </a:xfrm>
          <a:prstGeom prst="rect">
            <a:avLst/>
          </a:prstGeom>
          <a:ln w="6350">
            <a:noFill/>
          </a:ln>
        </p:spPr>
      </p:pic>
    </p:spTree>
    <p:extLst>
      <p:ext uri="{BB962C8B-B14F-4D97-AF65-F5344CB8AC3E}">
        <p14:creationId xmlns:p14="http://schemas.microsoft.com/office/powerpoint/2010/main" val="363131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9540" y="1059582"/>
            <a:ext cx="795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Profil společnosti</a:t>
            </a:r>
            <a:r>
              <a:rPr lang="en-US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– z</a:t>
            </a:r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ákladní údaje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profile – basic facts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411760" y="12347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16973"/>
            <a:ext cx="467345" cy="252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236" y="1717186"/>
            <a:ext cx="462764" cy="252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98513" y="1716973"/>
            <a:ext cx="417646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Výhradně česká, soukromá strojírenská společnost založená v roce 1996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Specializace na přesné obrábění v kusové, malo         a středně sériové výrobě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 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zaměstnanců na plný úvazek, obrat </a:t>
            </a:r>
            <a:r>
              <a:rPr lang="cs-CZ" sz="1200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486 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mil. Kč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Výrobní a montážní prostory o rozloze přes 6300 m</a:t>
            </a:r>
            <a:r>
              <a:rPr lang="cs-CZ" sz="1200" baseline="300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dvou lokalitách (Říčany a Rosice)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špičkových CNC strojů, převážně z produkce japonské firmy MAZAK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Certifikace dle ISO 9001:20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EN AS9100      (letecká a kosmická výroba)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Výroba pro hi-tec zákazníky z celého světa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4706144" y="1716972"/>
            <a:ext cx="436733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xclusively Czech private engineering company 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founded in the year 1996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pecialization for precis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machining in piece, small 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medium batches production</a:t>
            </a:r>
            <a:endParaRPr lang="cs-CZ" sz="1200">
              <a:solidFill>
                <a:srgbClr val="2A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en-US" sz="1200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1200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  <a:r>
              <a:rPr lang="en-US" sz="1200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full-time employees, turnover € </a:t>
            </a:r>
            <a:r>
              <a:rPr lang="cs-CZ" sz="1200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200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millions </a:t>
            </a:r>
            <a:endParaRPr lang="cs-CZ" sz="1200">
              <a:solidFill>
                <a:srgbClr val="2A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roduction and assembly workshops with area over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6300 m</a:t>
            </a:r>
            <a:r>
              <a:rPr lang="cs-CZ" sz="1200" baseline="300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two localities (Říčany &amp; Rosice)</a:t>
            </a:r>
            <a:endParaRPr lang="cs-CZ" sz="1200">
              <a:solidFill>
                <a:srgbClr val="2A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en-US" sz="1200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top-class CNC machines, mostly made by the Japanese company MAZAK</a:t>
            </a:r>
            <a:endParaRPr lang="cs-CZ" sz="1200">
              <a:solidFill>
                <a:srgbClr val="2A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against ISO 9001:2015 &amp; EN AS9100 (aerospace production)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roduction for hi-tec customers from all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33925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9540" y="1059582"/>
            <a:ext cx="795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Certifikáty</a:t>
            </a:r>
            <a:r>
              <a:rPr lang="cs-CZ" b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Certificates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411760" y="12347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08314"/>
            <a:ext cx="2238675" cy="3168352"/>
          </a:xfrm>
          <a:prstGeom prst="rect">
            <a:avLst/>
          </a:prstGeom>
          <a:ln w="6350">
            <a:solidFill>
              <a:srgbClr val="1941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508314"/>
            <a:ext cx="2238675" cy="3168352"/>
          </a:xfrm>
          <a:prstGeom prst="rect">
            <a:avLst/>
          </a:prstGeom>
          <a:ln w="6350">
            <a:solidFill>
              <a:srgbClr val="1941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843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/>
          <p:nvPr>
            <p:extLst>
              <p:ext uri="{D42A27DB-BD31-4B8C-83A1-F6EECF244321}">
                <p14:modId xmlns:p14="http://schemas.microsoft.com/office/powerpoint/2010/main" val="2143500205"/>
              </p:ext>
            </p:extLst>
          </p:nvPr>
        </p:nvGraphicFramePr>
        <p:xfrm>
          <a:off x="-36512" y="1491630"/>
          <a:ext cx="9180512" cy="3507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bdélník 5"/>
          <p:cNvSpPr/>
          <p:nvPr/>
        </p:nvSpPr>
        <p:spPr>
          <a:xfrm>
            <a:off x="323528" y="105406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Vývoj tržeb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Turnovers development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411760" y="12347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</a:p>
        </p:txBody>
      </p:sp>
    </p:spTree>
    <p:extLst>
      <p:ext uri="{BB962C8B-B14F-4D97-AF65-F5344CB8AC3E}">
        <p14:creationId xmlns:p14="http://schemas.microsoft.com/office/powerpoint/2010/main" val="37008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0" fill="hold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" fill="hold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6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7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60" fill="hold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" fill="hold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6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3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0" fill="hold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" fill="hold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9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0" fill="hold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" fill="hold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6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0" fill="hold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" fill="hold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6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1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0" fill="hold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" fill="hold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60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7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0" fill="hold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" fill="hold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60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3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60" fill="hold"/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" fill="hold"/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60"/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9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60" fill="hold"/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" fill="hold"/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60"/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60" fill="hold"/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" fill="hold"/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60"/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1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60" fill="hold"/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" fill="hold"/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60"/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7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60" fill="hold"/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" fill="hold"/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60"/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3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60" fill="hold"/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0" fill="hold"/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60"/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9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60" fill="hold"/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" fill="hold"/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60"/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5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60" fill="hold"/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0" fill="hold"/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60"/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91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60" fill="hold"/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" fill="hold"/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60"/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7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60" fill="hold"/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0" fill="hold"/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60"/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3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60" fill="hold"/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0" fill="hold"/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60"/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9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60" fill="hold"/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0" fill="hold"/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60"/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15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60" fill="hold"/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0" fill="hold"/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60"/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21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" fill="hold"/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" fill="hold"/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"/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2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" fill="hold"/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" fill="hold"/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"/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230"/>
                            </p:stCondLst>
                            <p:childTnLst>
                              <p:par>
                                <p:cTn id="1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" fill="hold"/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" fill="hold"/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"/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24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" fill="hold"/>
                                        <p:tgtEl>
                                          <p:spTgt spid="2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" fill="hold"/>
                                        <p:tgtEl>
                                          <p:spTgt spid="2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"/>
                                        <p:tgtEl>
                                          <p:spTgt spid="2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" fill="hold"/>
                                        <p:tgtEl>
                                          <p:spTgt spid="2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" fill="hold"/>
                                        <p:tgtEl>
                                          <p:spTgt spid="2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"/>
                                        <p:tgtEl>
                                          <p:spTgt spid="2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26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" fill="hold"/>
                                        <p:tgtEl>
                                          <p:spTgt spid="2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" fill="hold"/>
                                        <p:tgtEl>
                                          <p:spTgt spid="2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"/>
                                        <p:tgtEl>
                                          <p:spTgt spid="2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270"/>
                            </p:stCondLst>
                            <p:childTnLst>
                              <p:par>
                                <p:cTn id="1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" fill="hold"/>
                                        <p:tgtEl>
                                          <p:spTgt spid="2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" fill="hold"/>
                                        <p:tgtEl>
                                          <p:spTgt spid="2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"/>
                                        <p:tgtEl>
                                          <p:spTgt spid="2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28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" fill="hold"/>
                                        <p:tgtEl>
                                          <p:spTgt spid="2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" fill="hold"/>
                                        <p:tgtEl>
                                          <p:spTgt spid="2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"/>
                                        <p:tgtEl>
                                          <p:spTgt spid="2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category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/>
          <p:nvPr>
            <p:extLst>
              <p:ext uri="{D42A27DB-BD31-4B8C-83A1-F6EECF244321}">
                <p14:modId xmlns:p14="http://schemas.microsoft.com/office/powerpoint/2010/main" val="1083847389"/>
              </p:ext>
            </p:extLst>
          </p:nvPr>
        </p:nvGraphicFramePr>
        <p:xfrm>
          <a:off x="251520" y="1243270"/>
          <a:ext cx="921702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2411760" y="12347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</a:p>
        </p:txBody>
      </p:sp>
      <p:sp>
        <p:nvSpPr>
          <p:cNvPr id="6" name="Obdélník 5"/>
          <p:cNvSpPr/>
          <p:nvPr/>
        </p:nvSpPr>
        <p:spPr>
          <a:xfrm>
            <a:off x="323528" y="1054065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Vývoj počtu zaměstnanců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No. of employees development</a:t>
            </a:r>
          </a:p>
        </p:txBody>
      </p:sp>
    </p:spTree>
    <p:extLst>
      <p:ext uri="{BB962C8B-B14F-4D97-AF65-F5344CB8AC3E}">
        <p14:creationId xmlns:p14="http://schemas.microsoft.com/office/powerpoint/2010/main" val="76353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0" fill="hold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" fill="hold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6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60" fill="hold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" fill="hold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6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0" fill="hold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" fill="hold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0" fill="hold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" fill="hold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6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0" fill="hold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" fill="hold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6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1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0" fill="hold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" fill="hold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60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0" fill="hold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" fill="hold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60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3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60" fill="hold"/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" fill="hold"/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60"/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9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60" fill="hold"/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" fill="hold"/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60"/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60" fill="hold"/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" fill="hold"/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60"/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1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60" fill="hold"/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" fill="hold"/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60"/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60" fill="hold"/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" fill="hold"/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60"/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3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60" fill="hold"/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0" fill="hold"/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60"/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9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60" fill="hold"/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" fill="hold"/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60"/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60" fill="hold"/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0" fill="hold"/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60"/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1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60" fill="hold"/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" fill="hold"/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60"/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7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60" fill="hold"/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0" fill="hold"/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60"/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3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60" fill="hold"/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0" fill="hold"/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60"/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9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60" fill="hold"/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0" fill="hold"/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60"/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5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60" fill="hold"/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0" fill="hold"/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60"/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1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" fill="hold"/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" fill="hold"/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"/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2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" fill="hold"/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" fill="hold"/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"/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30"/>
                            </p:stCondLst>
                            <p:childTnLst>
                              <p:par>
                                <p:cTn id="1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" fill="hold"/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" fill="hold"/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"/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4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" fill="hold"/>
                                        <p:tgtEl>
                                          <p:spTgt spid="2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" fill="hold"/>
                                        <p:tgtEl>
                                          <p:spTgt spid="2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"/>
                                        <p:tgtEl>
                                          <p:spTgt spid="2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" fill="hold"/>
                                        <p:tgtEl>
                                          <p:spTgt spid="2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" fill="hold"/>
                                        <p:tgtEl>
                                          <p:spTgt spid="2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"/>
                                        <p:tgtEl>
                                          <p:spTgt spid="2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6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" fill="hold"/>
                                        <p:tgtEl>
                                          <p:spTgt spid="2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" fill="hold"/>
                                        <p:tgtEl>
                                          <p:spTgt spid="2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"/>
                                        <p:tgtEl>
                                          <p:spTgt spid="2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270"/>
                            </p:stCondLst>
                            <p:childTnLst>
                              <p:par>
                                <p:cTn id="1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" fill="hold"/>
                                        <p:tgtEl>
                                          <p:spTgt spid="2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" fill="hold"/>
                                        <p:tgtEl>
                                          <p:spTgt spid="2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"/>
                                        <p:tgtEl>
                                          <p:spTgt spid="2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8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" fill="hold"/>
                                        <p:tgtEl>
                                          <p:spTgt spid="2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" fill="hold"/>
                                        <p:tgtEl>
                                          <p:spTgt spid="2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"/>
                                        <p:tgtEl>
                                          <p:spTgt spid="2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category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/>
          <p:cNvGraphicFramePr/>
          <p:nvPr>
            <p:extLst>
              <p:ext uri="{D42A27DB-BD31-4B8C-83A1-F6EECF244321}">
                <p14:modId xmlns:p14="http://schemas.microsoft.com/office/powerpoint/2010/main" val="559046663"/>
              </p:ext>
            </p:extLst>
          </p:nvPr>
        </p:nvGraphicFramePr>
        <p:xfrm>
          <a:off x="-324544" y="472092"/>
          <a:ext cx="8278282" cy="4201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66355393"/>
              </p:ext>
            </p:extLst>
          </p:nvPr>
        </p:nvGraphicFramePr>
        <p:xfrm>
          <a:off x="2218432" y="-34285"/>
          <a:ext cx="6696744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xmlns="" id="{FC860FBE-4772-4EA1-9132-0658222691B6}"/>
              </a:ext>
            </a:extLst>
          </p:cNvPr>
          <p:cNvCxnSpPr>
            <a:cxnSpLocks/>
          </p:cNvCxnSpPr>
          <p:nvPr/>
        </p:nvCxnSpPr>
        <p:spPr>
          <a:xfrm flipH="1" flipV="1">
            <a:off x="4255006" y="3688751"/>
            <a:ext cx="68993" cy="984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xmlns="" id="{C1FD253B-E41A-4169-96A1-10CD2942956F}"/>
              </a:ext>
            </a:extLst>
          </p:cNvPr>
          <p:cNvCxnSpPr>
            <a:cxnSpLocks/>
            <a:endCxn id="28" idx="3"/>
          </p:cNvCxnSpPr>
          <p:nvPr/>
        </p:nvCxnSpPr>
        <p:spPr>
          <a:xfrm flipH="1" flipV="1">
            <a:off x="2456986" y="2085777"/>
            <a:ext cx="913575" cy="370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xmlns="" id="{220C4721-9A0D-40A4-A3A1-577C5828BCD0}"/>
              </a:ext>
            </a:extLst>
          </p:cNvPr>
          <p:cNvCxnSpPr>
            <a:cxnSpLocks/>
          </p:cNvCxnSpPr>
          <p:nvPr/>
        </p:nvCxnSpPr>
        <p:spPr>
          <a:xfrm flipH="1">
            <a:off x="4613035" y="1843493"/>
            <a:ext cx="953769" cy="6174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xmlns="" id="{604B904D-EE3E-43A1-BC9F-6F2FD7B7B693}"/>
              </a:ext>
            </a:extLst>
          </p:cNvPr>
          <p:cNvCxnSpPr>
            <a:cxnSpLocks/>
          </p:cNvCxnSpPr>
          <p:nvPr/>
        </p:nvCxnSpPr>
        <p:spPr>
          <a:xfrm flipH="1">
            <a:off x="4873249" y="2980484"/>
            <a:ext cx="850474" cy="44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xmlns="" id="{D13E0789-4704-4A7B-B396-79CAE98C997B}"/>
              </a:ext>
            </a:extLst>
          </p:cNvPr>
          <p:cNvCxnSpPr>
            <a:cxnSpLocks/>
          </p:cNvCxnSpPr>
          <p:nvPr/>
        </p:nvCxnSpPr>
        <p:spPr>
          <a:xfrm flipH="1">
            <a:off x="5004048" y="3462120"/>
            <a:ext cx="668343" cy="1484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xmlns="" id="{AA4D78CF-7DAE-4DF6-8EE3-C4E228BE921D}"/>
              </a:ext>
            </a:extLst>
          </p:cNvPr>
          <p:cNvCxnSpPr>
            <a:cxnSpLocks/>
          </p:cNvCxnSpPr>
          <p:nvPr/>
        </p:nvCxnSpPr>
        <p:spPr>
          <a:xfrm flipH="1" flipV="1">
            <a:off x="4873249" y="3727673"/>
            <a:ext cx="850474" cy="233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xmlns="" id="{04AC1134-CD92-4B84-9D8F-01AA078C2FC4}"/>
              </a:ext>
            </a:extLst>
          </p:cNvPr>
          <p:cNvCxnSpPr>
            <a:cxnSpLocks/>
          </p:cNvCxnSpPr>
          <p:nvPr/>
        </p:nvCxnSpPr>
        <p:spPr>
          <a:xfrm flipH="1" flipV="1">
            <a:off x="4786465" y="3784468"/>
            <a:ext cx="885926" cy="562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2670093" y="97853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95536" y="967784"/>
            <a:ext cx="7689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Rozdělení výroby dle oborů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division according to industries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55576" y="31478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94" y="3282738"/>
            <a:ext cx="1511254" cy="32419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94" y="4274735"/>
            <a:ext cx="1082317" cy="324197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94" y="3818862"/>
            <a:ext cx="1945178" cy="324197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391" y="1619696"/>
            <a:ext cx="2074856" cy="324197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23678"/>
            <a:ext cx="1845426" cy="324197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61" y="4735241"/>
            <a:ext cx="2074856" cy="324197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94" y="2782859"/>
            <a:ext cx="1167107" cy="32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" fill="hold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" fill="hold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40" fill="hold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0" fill="hold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4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40" fill="hold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40" fill="hold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4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40" fill="hold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40" fill="hold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4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40" fill="hold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40" fill="hold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4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40" fill="hold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40" fill="hold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4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4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40" fill="hold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40" fill="hold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8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4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40" fill="hold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40" fill="hold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2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4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40" fill="hold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40" fill="hold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6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1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1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6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6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1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1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6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26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1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1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26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76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1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category"/>
        </p:bldSub>
      </p:bldGraphic>
    </p:bldLst>
  </p:timing>
</p:sld>
</file>

<file path=ppt/theme/theme1.xml><?xml version="1.0" encoding="utf-8"?>
<a:theme xmlns:a="http://schemas.openxmlformats.org/drawingml/2006/main" name="Motiv systému Office">
  <a:themeElements>
    <a:clrScheme name="Vlastní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272"/>
      </a:hlink>
      <a:folHlink>
        <a:srgbClr val="00A4E4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14443</TotalTime>
  <Words>1098</Words>
  <Application>Microsoft Office PowerPoint</Application>
  <PresentationFormat>Předvádění na obrazovce (16:9)</PresentationFormat>
  <Paragraphs>212</Paragraphs>
  <Slides>32</Slides>
  <Notes>32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Calibri</vt:lpstr>
      <vt:lpstr>Arial</vt:lpstr>
      <vt:lpstr>Wingdings</vt:lpstr>
      <vt:lpstr>Segoe UI Light</vt:lpstr>
      <vt:lpstr>Segoe UI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Startech spol. s r.o.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aaa</dc:creator>
  <cp:lastModifiedBy>Jan Šildberger</cp:lastModifiedBy>
  <cp:revision>762</cp:revision>
  <dcterms:created xsi:type="dcterms:W3CDTF">2010-09-26T00:19:52Z</dcterms:created>
  <dcterms:modified xsi:type="dcterms:W3CDTF">2024-02-08T14:30:58Z</dcterms:modified>
</cp:coreProperties>
</file>